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 id="2147483689" r:id="rId2"/>
  </p:sldMasterIdLst>
  <p:notesMasterIdLst>
    <p:notesMasterId r:id="rId49"/>
  </p:notesMasterIdLst>
  <p:sldIdLst>
    <p:sldId id="256" r:id="rId3"/>
    <p:sldId id="257" r:id="rId4"/>
    <p:sldId id="258" r:id="rId5"/>
    <p:sldId id="259" r:id="rId6"/>
    <p:sldId id="260" r:id="rId7"/>
    <p:sldId id="300" r:id="rId8"/>
    <p:sldId id="301" r:id="rId9"/>
    <p:sldId id="306" r:id="rId10"/>
    <p:sldId id="302" r:id="rId11"/>
    <p:sldId id="303" r:id="rId12"/>
    <p:sldId id="304" r:id="rId13"/>
    <p:sldId id="261" r:id="rId14"/>
    <p:sldId id="262" r:id="rId15"/>
    <p:sldId id="263" r:id="rId16"/>
    <p:sldId id="264"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05" r:id="rId38"/>
    <p:sldId id="290" r:id="rId39"/>
    <p:sldId id="291" r:id="rId40"/>
    <p:sldId id="299" r:id="rId41"/>
    <p:sldId id="292" r:id="rId42"/>
    <p:sldId id="293" r:id="rId43"/>
    <p:sldId id="294" r:id="rId44"/>
    <p:sldId id="295" r:id="rId45"/>
    <p:sldId id="296" r:id="rId46"/>
    <p:sldId id="297" r:id="rId47"/>
    <p:sldId id="298" r:id="rId48"/>
  </p:sldIdLst>
  <p:sldSz cx="9601200" cy="7315200"/>
  <p:notesSz cx="7102475" cy="9037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QdZTjTsM8eY+zhRsOJFFqouxD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9236B6-F2A2-4810-B2B0-C6CF9245A548}">
  <a:tblStyle styleId="{679236B6-F2A2-4810-B2B0-C6CF9245A548}" styleName="Table_0">
    <a:wholeTbl>
      <a:tcTxStyle b="off" i="off">
        <a:font>
          <a:latin typeface="Georgia"/>
          <a:ea typeface="Georgia"/>
          <a:cs typeface="Georg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E6E6"/>
          </a:solidFill>
        </a:fill>
      </a:tcStyle>
    </a:wholeTbl>
    <a:band1H>
      <a:tcTxStyle b="off" i="off"/>
      <a:tcStyle>
        <a:tcBdr/>
        <a:fill>
          <a:solidFill>
            <a:srgbClr val="F3CACA"/>
          </a:solidFill>
        </a:fill>
      </a:tcStyle>
    </a:band1H>
    <a:band2H>
      <a:tcTxStyle b="off" i="off"/>
      <a:tcStyle>
        <a:tcBdr/>
      </a:tcStyle>
    </a:band2H>
    <a:band1V>
      <a:tcTxStyle b="off" i="off"/>
      <a:tcStyle>
        <a:tcBdr/>
        <a:fill>
          <a:solidFill>
            <a:srgbClr val="F3CACA"/>
          </a:solidFill>
        </a:fill>
      </a:tcStyle>
    </a:band1V>
    <a:band2V>
      <a:tcTxStyle b="off" i="off"/>
      <a:tcStyle>
        <a:tcBdr/>
      </a:tcStyle>
    </a:band2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eorgia"/>
          <a:ea typeface="Georgia"/>
          <a:cs typeface="Georg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79" d="100"/>
          <a:sy n="79" d="100"/>
        </p:scale>
        <p:origin x="1584" y="84"/>
      </p:cViewPr>
      <p:guideLst>
        <p:guide orient="horz" pos="2304"/>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8383" cy="452191"/>
          </a:xfrm>
          <a:prstGeom prst="rect">
            <a:avLst/>
          </a:prstGeom>
          <a:noFill/>
          <a:ln>
            <a:noFill/>
          </a:ln>
        </p:spPr>
        <p:txBody>
          <a:bodyPr spcFirstLastPara="1" wrap="square" lIns="90496" tIns="45248" rIns="90496" bIns="45248"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486" y="0"/>
            <a:ext cx="3078383" cy="452191"/>
          </a:xfrm>
          <a:prstGeom prst="rect">
            <a:avLst/>
          </a:prstGeom>
          <a:noFill/>
          <a:ln>
            <a:noFill/>
          </a:ln>
        </p:spPr>
        <p:txBody>
          <a:bodyPr spcFirstLastPara="1" wrap="square" lIns="90496" tIns="45248" rIns="90496" bIns="45248"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lvl1pPr marL="457200" marR="0" lvl="0"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9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583904"/>
            <a:ext cx="3078383" cy="452191"/>
          </a:xfrm>
          <a:prstGeom prst="rect">
            <a:avLst/>
          </a:prstGeom>
          <a:noFill/>
          <a:ln>
            <a:noFill/>
          </a:ln>
        </p:spPr>
        <p:txBody>
          <a:bodyPr spcFirstLastPara="1" wrap="square" lIns="90496" tIns="45248" rIns="90496" bIns="45248"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200"/>
            </a:pPr>
            <a:fld id="{00000000-1234-1234-1234-123412341234}" type="slidenum">
              <a:rPr lang="en-US" sz="1100" smtClean="0">
                <a:solidFill>
                  <a:schemeClr val="dk1"/>
                </a:solidFill>
                <a:latin typeface="Calibri"/>
                <a:ea typeface="Calibri"/>
                <a:cs typeface="Calibri"/>
                <a:sym typeface="Calibri"/>
              </a:rPr>
              <a:pPr algn="r">
                <a:buSzPts val="1200"/>
              </a:pPr>
              <a:t>‹#›</a:t>
            </a:fld>
            <a:endParaRPr lang="en-US" sz="11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rown.edu/about/administration/purchas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111" name="Google Shape;111;p1: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112" name="Google Shape;112;p1: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372"/>
              </a:spcBef>
            </a:pPr>
            <a:endParaRPr/>
          </a:p>
        </p:txBody>
      </p:sp>
      <p:sp>
        <p:nvSpPr>
          <p:cNvPr id="126" name="Google Shape;126;p10: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127" name="Google Shape;127;p10: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10</a:t>
            </a:fld>
            <a:endParaRPr sz="11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1: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372"/>
              </a:spcBef>
            </a:pPr>
            <a:endParaRPr/>
          </a:p>
        </p:txBody>
      </p:sp>
      <p:sp>
        <p:nvSpPr>
          <p:cNvPr id="134" name="Google Shape;134;p11: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135" name="Google Shape;135;p11: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11</a:t>
            </a:fld>
            <a:endParaRPr sz="11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2: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372"/>
              </a:spcBef>
              <a:buClr>
                <a:schemeClr val="dk1"/>
              </a:buClr>
              <a:buSzPts val="1300"/>
            </a:pPr>
            <a:endParaRPr/>
          </a:p>
          <a:p>
            <a:pPr marL="0" indent="0">
              <a:spcBef>
                <a:spcPts val="372"/>
              </a:spcBef>
              <a:buClr>
                <a:schemeClr val="dk1"/>
              </a:buClr>
              <a:buSzPts val="1300"/>
            </a:pPr>
            <a:endParaRPr/>
          </a:p>
          <a:p>
            <a:pPr marL="0" indent="0">
              <a:spcBef>
                <a:spcPts val="0"/>
              </a:spcBef>
              <a:buClr>
                <a:schemeClr val="dk1"/>
              </a:buClr>
              <a:buSzPts val="1300"/>
            </a:pPr>
            <a:endParaRPr/>
          </a:p>
          <a:p>
            <a:pPr marL="0" indent="0">
              <a:spcBef>
                <a:spcPts val="372"/>
              </a:spcBef>
              <a:buClr>
                <a:schemeClr val="dk1"/>
              </a:buClr>
              <a:buSzPts val="1300"/>
            </a:pPr>
            <a:endParaRPr/>
          </a:p>
        </p:txBody>
      </p:sp>
      <p:sp>
        <p:nvSpPr>
          <p:cNvPr id="142" name="Google Shape;142;p12: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143" name="Google Shape;143;p12: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12</a:t>
            </a:fld>
            <a:endParaRPr sz="11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3: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372"/>
              </a:spcBef>
              <a:buClr>
                <a:schemeClr val="dk1"/>
              </a:buClr>
              <a:buSzPts val="1300"/>
            </a:pPr>
            <a:endParaRPr/>
          </a:p>
          <a:p>
            <a:pPr marL="0" indent="0">
              <a:spcBef>
                <a:spcPts val="372"/>
              </a:spcBef>
              <a:buClr>
                <a:schemeClr val="dk1"/>
              </a:buClr>
              <a:buSzPts val="1300"/>
            </a:pPr>
            <a:endParaRPr/>
          </a:p>
          <a:p>
            <a:pPr marL="0" indent="0">
              <a:spcBef>
                <a:spcPts val="372"/>
              </a:spcBef>
              <a:buClr>
                <a:schemeClr val="dk1"/>
              </a:buClr>
              <a:buSzPts val="1300"/>
            </a:pPr>
            <a:endParaRPr/>
          </a:p>
        </p:txBody>
      </p:sp>
      <p:sp>
        <p:nvSpPr>
          <p:cNvPr id="150" name="Google Shape;150;p13: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151" name="Google Shape;151;p13: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13</a:t>
            </a:fld>
            <a:endParaRPr sz="11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4: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buClr>
                <a:schemeClr val="dk1"/>
              </a:buClr>
              <a:buSzPts val="1300"/>
            </a:pPr>
            <a:r>
              <a:rPr lang="en-US" dirty="0"/>
              <a:t>To find Strategic Suppliers, go to </a:t>
            </a:r>
            <a:r>
              <a:rPr lang="en-US" u="sng" dirty="0">
                <a:solidFill>
                  <a:schemeClr val="hlink"/>
                </a:solidFill>
                <a:hlinkClick r:id="rId3"/>
              </a:rPr>
              <a:t>SPC Home</a:t>
            </a:r>
            <a:r>
              <a:rPr lang="en-US" dirty="0"/>
              <a:t>  and click on Strategic Sourcing link; or in Workday, type  Strategic Supplier into the search box.</a:t>
            </a:r>
            <a:endParaRPr dirty="0"/>
          </a:p>
          <a:p>
            <a:pPr marL="0" indent="0">
              <a:spcBef>
                <a:spcPts val="372"/>
              </a:spcBef>
              <a:buClr>
                <a:schemeClr val="dk1"/>
              </a:buClr>
              <a:buSzPts val="1300"/>
            </a:pPr>
            <a:r>
              <a:rPr lang="en-US" dirty="0"/>
              <a:t>Strategic Suppliers are suppliers having e</a:t>
            </a:r>
            <a:r>
              <a:rPr lang="en-US" sz="1200" dirty="0"/>
              <a:t>stablished relationships with Brown and negotiated university-wide discount pricing agreements.  They are called “Strategic Supplier” to be clear that the designation of these suppliers is not based on user preference</a:t>
            </a:r>
            <a:endParaRPr dirty="0"/>
          </a:p>
          <a:p>
            <a:pPr marL="0" indent="0">
              <a:spcBef>
                <a:spcPts val="372"/>
              </a:spcBef>
              <a:buClr>
                <a:schemeClr val="dk1"/>
              </a:buClr>
              <a:buSzPts val="1300"/>
            </a:pPr>
            <a:endParaRPr dirty="0"/>
          </a:p>
          <a:p>
            <a:pPr marL="0" indent="0">
              <a:spcBef>
                <a:spcPts val="372"/>
              </a:spcBef>
              <a:buClr>
                <a:schemeClr val="dk1"/>
              </a:buClr>
              <a:buSzPts val="1300"/>
            </a:pPr>
            <a:endParaRPr dirty="0"/>
          </a:p>
          <a:p>
            <a:pPr marL="0" indent="0">
              <a:spcBef>
                <a:spcPts val="372"/>
              </a:spcBef>
              <a:buClr>
                <a:schemeClr val="dk1"/>
              </a:buClr>
              <a:buSzPts val="1300"/>
            </a:pPr>
            <a:endParaRPr dirty="0"/>
          </a:p>
        </p:txBody>
      </p:sp>
      <p:sp>
        <p:nvSpPr>
          <p:cNvPr id="166" name="Google Shape;166;p14: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167" name="Google Shape;167;p14: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14</a:t>
            </a:fld>
            <a:endParaRPr sz="11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237" name="Google Shape;237;p15: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238" name="Google Shape;238;p15: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245" name="Google Shape;245;p16: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r>
              <a:rPr lang="en-US" dirty="0"/>
              <a:t>Remember to allow time for foreign nationals (for miscellaneous payments).</a:t>
            </a:r>
            <a:endParaRPr dirty="0"/>
          </a:p>
        </p:txBody>
      </p:sp>
      <p:sp>
        <p:nvSpPr>
          <p:cNvPr id="251" name="Google Shape;251;p19: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257" name="Google Shape;257;p17: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6: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264" name="Google Shape;264;p66: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118" name="Google Shape;118;p2: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270" name="Google Shape;270;p18: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0: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277" name="Google Shape;277;p20: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278" name="Google Shape;278;p20: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284" name="Google Shape;284;p21: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7: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290" name="Google Shape;290;p67: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2: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2: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r>
              <a:rPr lang="en-US" dirty="0"/>
              <a:t>Because we allow the system to record activity automatically in the correct fiscal period by leaving areas open, so there is sufficient time to record most activity in the correct fiscal year.</a:t>
            </a:r>
            <a:endParaRPr dirty="0"/>
          </a:p>
        </p:txBody>
      </p:sp>
      <p:sp>
        <p:nvSpPr>
          <p:cNvPr id="297" name="Google Shape;297;p22: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298" name="Google Shape;298;p22: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3: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307" name="Google Shape;307;p23: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308" name="Google Shape;308;p23: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314" name="Google Shape;314;p24: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5: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r>
              <a:rPr lang="en-US"/>
              <a:t>Remember no JE’s for payroll transactions (should be done via PAA)! </a:t>
            </a:r>
            <a:endParaRPr/>
          </a:p>
          <a:p>
            <a:pPr marL="0" indent="0">
              <a:spcBef>
                <a:spcPts val="372"/>
              </a:spcBef>
            </a:pPr>
            <a:r>
              <a:rPr lang="en-US"/>
              <a:t>Training on submitting PAA’s is available in Workday Learning, and keep an eye out on the Workday login page for in-person trainings (also over payroll Costing, Workday Reporting Basics, Workday Financials Basics, etc.)</a:t>
            </a:r>
            <a:endParaRPr/>
          </a:p>
        </p:txBody>
      </p:sp>
      <p:sp>
        <p:nvSpPr>
          <p:cNvPr id="322" name="Google Shape;322;p25: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323" name="Google Shape;323;p25: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6: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r>
              <a:rPr lang="en-US"/>
              <a:t>Remember no JE’s for payroll transactions (should be done via PAA)! </a:t>
            </a:r>
            <a:endParaRPr/>
          </a:p>
          <a:p>
            <a:pPr marL="0" indent="0">
              <a:spcBef>
                <a:spcPts val="372"/>
              </a:spcBef>
            </a:pPr>
            <a:r>
              <a:rPr lang="en-US"/>
              <a:t>Training on submitting PAA’s is available in Workday Learning, and keep an eye out on the Workday login page for in-person trainings (also over payroll Costing, Workday Reporting Basics, Workday Financials Basics, etc.)</a:t>
            </a:r>
            <a:endParaRPr/>
          </a:p>
        </p:txBody>
      </p:sp>
      <p:sp>
        <p:nvSpPr>
          <p:cNvPr id="331" name="Google Shape;331;p26: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332" name="Google Shape;332;p26: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buClr>
                <a:schemeClr val="dk1"/>
              </a:buClr>
              <a:buSzPts val="1300"/>
            </a:pPr>
            <a:endParaRPr/>
          </a:p>
        </p:txBody>
      </p:sp>
      <p:sp>
        <p:nvSpPr>
          <p:cNvPr id="339" name="Google Shape;339;p27: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126" name="Google Shape;126;p3: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127" name="Google Shape;127;p3: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8: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8:notes"/>
          <p:cNvSpPr txBox="1">
            <a:spLocks noGrp="1"/>
          </p:cNvSpPr>
          <p:nvPr>
            <p:ph type="body" idx="1"/>
          </p:nvPr>
        </p:nvSpPr>
        <p:spPr>
          <a:xfrm>
            <a:off x="710891" y="4293497"/>
            <a:ext cx="5680757" cy="4066711"/>
          </a:xfrm>
          <a:prstGeom prst="rect">
            <a:avLst/>
          </a:prstGeom>
          <a:noFill/>
          <a:ln>
            <a:noFill/>
          </a:ln>
        </p:spPr>
        <p:txBody>
          <a:bodyPr spcFirstLastPara="1" wrap="square" lIns="90496" tIns="45248" rIns="90496" bIns="45248" anchor="t" anchorCtr="0">
            <a:noAutofit/>
          </a:bodyPr>
          <a:lstStyle/>
          <a:p>
            <a:pPr marL="0" indent="0">
              <a:spcBef>
                <a:spcPts val="0"/>
              </a:spcBef>
              <a:buClr>
                <a:schemeClr val="dk1"/>
              </a:buClr>
              <a:buSzPts val="1300"/>
            </a:pPr>
            <a:endParaRPr/>
          </a:p>
        </p:txBody>
      </p:sp>
      <p:sp>
        <p:nvSpPr>
          <p:cNvPr id="346" name="Google Shape;346;p28:notes"/>
          <p:cNvSpPr txBox="1">
            <a:spLocks noGrp="1"/>
          </p:cNvSpPr>
          <p:nvPr>
            <p:ph type="sldNum" idx="12"/>
          </p:nvPr>
        </p:nvSpPr>
        <p:spPr>
          <a:xfrm>
            <a:off x="4022485" y="8583904"/>
            <a:ext cx="3078496" cy="452108"/>
          </a:xfrm>
          <a:prstGeom prst="rect">
            <a:avLst/>
          </a:prstGeom>
          <a:noFill/>
          <a:ln>
            <a:noFill/>
          </a:ln>
        </p:spPr>
        <p:txBody>
          <a:bodyPr spcFirstLastPara="1" wrap="square" lIns="90496" tIns="45248" rIns="90496" bIns="45248" anchor="b" anchorCtr="0">
            <a:noAutofit/>
          </a:bodyPr>
          <a:lstStyle/>
          <a:p>
            <a:pPr algn="r">
              <a:buClr>
                <a:schemeClr val="dk1"/>
              </a:buClr>
              <a:buSzPts val="1200"/>
            </a:pPr>
            <a:fld id="{00000000-1234-1234-1234-123412341234}" type="slidenum">
              <a:rPr lang="en-US"/>
              <a:pPr algn="r">
                <a:buClr>
                  <a:schemeClr val="dk1"/>
                </a:buClr>
                <a:buSzPts val="1200"/>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9: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buClr>
                <a:schemeClr val="dk1"/>
              </a:buClr>
              <a:buSzPts val="1300"/>
            </a:pPr>
            <a:endParaRPr/>
          </a:p>
        </p:txBody>
      </p:sp>
      <p:sp>
        <p:nvSpPr>
          <p:cNvPr id="352" name="Google Shape;352;p29: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0: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0: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buClr>
                <a:schemeClr val="dk1"/>
              </a:buClr>
              <a:buSzPts val="1300"/>
            </a:pPr>
            <a:r>
              <a:rPr lang="en-US"/>
              <a:t>i.e. Revenue is posted based on when the money is received by the bank (not when they process the transaction)</a:t>
            </a:r>
            <a:endParaRPr/>
          </a:p>
        </p:txBody>
      </p:sp>
      <p:sp>
        <p:nvSpPr>
          <p:cNvPr id="362" name="Google Shape;362;p30: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Clr>
                <a:schemeClr val="dk1"/>
              </a:buClr>
              <a:buSzPts val="1200"/>
            </a:pPr>
            <a:fld id="{00000000-1234-1234-1234-123412341234}" type="slidenum">
              <a:rPr lang="en-US"/>
              <a:pPr algn="r">
                <a:buClr>
                  <a:schemeClr val="dk1"/>
                </a:buClr>
                <a:buSzPts val="1200"/>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buClr>
                <a:schemeClr val="dk1"/>
              </a:buClr>
              <a:buSzPts val="1300"/>
            </a:pPr>
            <a:endParaRPr/>
          </a:p>
        </p:txBody>
      </p:sp>
      <p:sp>
        <p:nvSpPr>
          <p:cNvPr id="368" name="Google Shape;368;p31: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2:notes"/>
          <p:cNvSpPr txBox="1">
            <a:spLocks noGrp="1"/>
          </p:cNvSpPr>
          <p:nvPr>
            <p:ph type="body" idx="1"/>
          </p:nvPr>
        </p:nvSpPr>
        <p:spPr>
          <a:xfrm>
            <a:off x="710891" y="4293497"/>
            <a:ext cx="5680757" cy="4066711"/>
          </a:xfrm>
          <a:prstGeom prst="rect">
            <a:avLst/>
          </a:prstGeom>
          <a:noFill/>
          <a:ln>
            <a:noFill/>
          </a:ln>
        </p:spPr>
        <p:txBody>
          <a:bodyPr spcFirstLastPara="1" wrap="square" lIns="90496" tIns="45248" rIns="90496" bIns="45248" anchor="t" anchorCtr="0">
            <a:noAutofit/>
          </a:bodyPr>
          <a:lstStyle/>
          <a:p>
            <a:pPr marL="0" indent="0">
              <a:spcBef>
                <a:spcPts val="372"/>
              </a:spcBef>
              <a:buClr>
                <a:schemeClr val="dk1"/>
              </a:buClr>
              <a:buSzPts val="1300"/>
            </a:pPr>
            <a:endParaRPr/>
          </a:p>
        </p:txBody>
      </p:sp>
      <p:sp>
        <p:nvSpPr>
          <p:cNvPr id="374" name="Google Shape;374;p32: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3: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380" name="Google Shape;380;p33: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4: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4: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388" name="Google Shape;388;p34: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389" name="Google Shape;389;p34: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5: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5: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r>
              <a:rPr lang="en-US"/>
              <a:t>Operating funds include: </a:t>
            </a:r>
            <a:r>
              <a:rPr lang="en-US" sz="1400"/>
              <a:t>FD100, FD110, FD120, FD400, FD500, FD600  (SALESFORCE REMINDER – Change in UI interface and date stops auto-populating between 7/1-8/1</a:t>
            </a:r>
            <a:endParaRPr/>
          </a:p>
        </p:txBody>
      </p:sp>
      <p:sp>
        <p:nvSpPr>
          <p:cNvPr id="396" name="Google Shape;396;p35: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39</a:t>
            </a:fld>
            <a:endParaRPr/>
          </a:p>
        </p:txBody>
      </p:sp>
      <p:sp>
        <p:nvSpPr>
          <p:cNvPr id="397" name="Google Shape;397;p35: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405" name="Google Shape;405;p36: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7: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412" name="Google Shape;412;p37: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133" name="Google Shape;133;p4: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8: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8: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419" name="Google Shape;419;p38: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420" name="Google Shape;420;p38: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9: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9: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428" name="Google Shape;428;p39: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
        <p:nvSpPr>
          <p:cNvPr id="429" name="Google Shape;429;p39: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0: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a:p>
        </p:txBody>
      </p:sp>
      <p:sp>
        <p:nvSpPr>
          <p:cNvPr id="435" name="Google Shape;435;p40: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2: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Autofit/>
          </a:bodyPr>
          <a:lstStyle/>
          <a:p>
            <a:pPr marL="0" indent="0">
              <a:spcBef>
                <a:spcPts val="372"/>
              </a:spcBef>
            </a:pPr>
            <a:endParaRPr dirty="0"/>
          </a:p>
        </p:txBody>
      </p:sp>
      <p:sp>
        <p:nvSpPr>
          <p:cNvPr id="441" name="Google Shape;441;p42: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r>
              <a:rPr lang="en-US"/>
              <a:t>Budget – Taxes – FS</a:t>
            </a:r>
            <a:endParaRPr/>
          </a:p>
          <a:p>
            <a:pPr marL="0" indent="0">
              <a:spcBef>
                <a:spcPts val="372"/>
              </a:spcBef>
            </a:pPr>
            <a:endParaRPr/>
          </a:p>
        </p:txBody>
      </p:sp>
      <p:sp>
        <p:nvSpPr>
          <p:cNvPr id="142" name="Google Shape;142;p5: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a:buSzPts val="1400"/>
            </a:pPr>
            <a:fld id="{00000000-1234-1234-1234-123412341234}" type="slidenum">
              <a:rPr lang="en-US"/>
              <a:pPr algn="r">
                <a:buSzPts val="1400"/>
              </a:pPr>
              <a:t>4</a:t>
            </a:fld>
            <a:endParaRPr/>
          </a:p>
        </p:txBody>
      </p:sp>
      <p:sp>
        <p:nvSpPr>
          <p:cNvPr id="143" name="Google Shape;143;p5: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pPr>
            <a:endParaRPr/>
          </a:p>
        </p:txBody>
      </p:sp>
      <p:sp>
        <p:nvSpPr>
          <p:cNvPr id="92" name="Google Shape;92;p6: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93" name="Google Shape;93;p6: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5</a:t>
            </a:fld>
            <a:endParaRPr sz="11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buClr>
                <a:schemeClr val="dk1"/>
              </a:buClr>
              <a:buSzPts val="1300"/>
            </a:pPr>
            <a:endParaRPr/>
          </a:p>
          <a:p>
            <a:pPr marL="0" indent="0">
              <a:spcBef>
                <a:spcPts val="372"/>
              </a:spcBef>
            </a:pPr>
            <a:r>
              <a:rPr lang="en-US" sz="1200"/>
              <a:t> </a:t>
            </a:r>
            <a:endParaRPr/>
          </a:p>
        </p:txBody>
      </p:sp>
      <p:sp>
        <p:nvSpPr>
          <p:cNvPr id="101" name="Google Shape;101;p7: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102" name="Google Shape;102;p7: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6</a:t>
            </a:fld>
            <a:endParaRPr sz="11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8: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0"/>
              </a:spcBef>
              <a:buClr>
                <a:schemeClr val="dk1"/>
              </a:buClr>
              <a:buSzPts val="1300"/>
            </a:pPr>
            <a:endParaRPr/>
          </a:p>
          <a:p>
            <a:pPr marL="0" indent="0">
              <a:spcBef>
                <a:spcPts val="372"/>
              </a:spcBef>
            </a:pPr>
            <a:r>
              <a:rPr lang="en-US"/>
              <a:t> </a:t>
            </a:r>
            <a:endParaRPr/>
          </a:p>
          <a:p>
            <a:pPr marL="0" indent="0">
              <a:spcBef>
                <a:spcPts val="372"/>
              </a:spcBef>
            </a:pPr>
            <a:endParaRPr/>
          </a:p>
        </p:txBody>
      </p:sp>
      <p:sp>
        <p:nvSpPr>
          <p:cNvPr id="110" name="Google Shape;110;p8: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111" name="Google Shape;111;p8: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8</a:t>
            </a:fld>
            <a:endParaRPr sz="11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a:spLocks noGrp="1" noRot="1" noChangeAspect="1"/>
          </p:cNvSpPr>
          <p:nvPr>
            <p:ph type="sldImg" idx="2"/>
          </p:nvPr>
        </p:nvSpPr>
        <p:spPr>
          <a:xfrm>
            <a:off x="1325563" y="676275"/>
            <a:ext cx="4451350" cy="3390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9:notes"/>
          <p:cNvSpPr txBox="1">
            <a:spLocks noGrp="1"/>
          </p:cNvSpPr>
          <p:nvPr>
            <p:ph type="body" idx="1"/>
          </p:nvPr>
        </p:nvSpPr>
        <p:spPr>
          <a:xfrm>
            <a:off x="710892" y="4293497"/>
            <a:ext cx="5680694" cy="4066629"/>
          </a:xfrm>
          <a:prstGeom prst="rect">
            <a:avLst/>
          </a:prstGeom>
          <a:noFill/>
          <a:ln>
            <a:noFill/>
          </a:ln>
        </p:spPr>
        <p:txBody>
          <a:bodyPr spcFirstLastPara="1" wrap="square" lIns="90496" tIns="45248" rIns="90496" bIns="45248" anchor="t" anchorCtr="0">
            <a:normAutofit/>
          </a:bodyPr>
          <a:lstStyle/>
          <a:p>
            <a:pPr marL="0" indent="0">
              <a:spcBef>
                <a:spcPts val="372"/>
              </a:spcBef>
            </a:pPr>
            <a:endParaRPr/>
          </a:p>
          <a:p>
            <a:pPr marL="0" indent="0">
              <a:spcBef>
                <a:spcPts val="372"/>
              </a:spcBef>
            </a:pPr>
            <a:endParaRPr/>
          </a:p>
        </p:txBody>
      </p:sp>
      <p:sp>
        <p:nvSpPr>
          <p:cNvPr id="118" name="Google Shape;118;p9:notes"/>
          <p:cNvSpPr txBox="1">
            <a:spLocks noGrp="1"/>
          </p:cNvSpPr>
          <p:nvPr>
            <p:ph type="hdr" idx="3"/>
          </p:nvPr>
        </p:nvSpPr>
        <p:spPr>
          <a:xfrm>
            <a:off x="1" y="0"/>
            <a:ext cx="3078383" cy="452191"/>
          </a:xfrm>
          <a:prstGeom prst="rect">
            <a:avLst/>
          </a:prstGeom>
          <a:noFill/>
          <a:ln>
            <a:noFill/>
          </a:ln>
        </p:spPr>
        <p:txBody>
          <a:bodyPr spcFirstLastPara="1" wrap="square" lIns="90496" tIns="45248" rIns="90496" bIns="45248" anchor="t" anchorCtr="0">
            <a:noAutofit/>
          </a:bodyPr>
          <a:lstStyle/>
          <a:p>
            <a:pPr defTabSz="872429">
              <a:buSzPts val="1200"/>
              <a:defRPr/>
            </a:pPr>
            <a:endParaRPr>
              <a:solidFill>
                <a:srgbClr val="000000"/>
              </a:solidFill>
            </a:endParaRPr>
          </a:p>
        </p:txBody>
      </p:sp>
      <p:sp>
        <p:nvSpPr>
          <p:cNvPr id="119" name="Google Shape;119;p9:notes"/>
          <p:cNvSpPr txBox="1">
            <a:spLocks noGrp="1"/>
          </p:cNvSpPr>
          <p:nvPr>
            <p:ph type="sldNum" idx="12"/>
          </p:nvPr>
        </p:nvSpPr>
        <p:spPr>
          <a:xfrm>
            <a:off x="4022486" y="8583904"/>
            <a:ext cx="3078383" cy="452191"/>
          </a:xfrm>
          <a:prstGeom prst="rect">
            <a:avLst/>
          </a:prstGeom>
          <a:noFill/>
          <a:ln>
            <a:noFill/>
          </a:ln>
        </p:spPr>
        <p:txBody>
          <a:bodyPr spcFirstLastPara="1" wrap="square" lIns="90496" tIns="45248" rIns="90496" bIns="45248" anchor="b" anchorCtr="0">
            <a:noAutofit/>
          </a:bodyPr>
          <a:lstStyle/>
          <a:p>
            <a:pPr algn="r" defTabSz="872429">
              <a:buSzPts val="1200"/>
              <a:defRPr/>
            </a:pPr>
            <a:fld id="{00000000-1234-1234-1234-123412341234}" type="slidenum">
              <a:rPr lang="en-US" sz="1100">
                <a:latin typeface="Calibri"/>
                <a:ea typeface="Calibri"/>
                <a:cs typeface="Calibri"/>
                <a:sym typeface="Calibri"/>
              </a:rPr>
              <a:pPr algn="r" defTabSz="872429">
                <a:buSzPts val="1200"/>
                <a:defRPr/>
              </a:pPr>
              <a:t>9</a:t>
            </a:fld>
            <a:endParaRPr sz="11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entered Opening Slide">
  <p:cSld name="Centered Opening Slide">
    <p:spTree>
      <p:nvGrpSpPr>
        <p:cNvPr id="1" name="Shape 13"/>
        <p:cNvGrpSpPr/>
        <p:nvPr/>
      </p:nvGrpSpPr>
      <p:grpSpPr>
        <a:xfrm>
          <a:off x="0" y="0"/>
          <a:ext cx="0" cy="0"/>
          <a:chOff x="0" y="0"/>
          <a:chExt cx="0" cy="0"/>
        </a:xfrm>
      </p:grpSpPr>
      <p:sp>
        <p:nvSpPr>
          <p:cNvPr id="14" name="Google Shape;14;p44"/>
          <p:cNvSpPr txBox="1">
            <a:spLocks noGrp="1"/>
          </p:cNvSpPr>
          <p:nvPr>
            <p:ph type="title"/>
          </p:nvPr>
        </p:nvSpPr>
        <p:spPr>
          <a:xfrm>
            <a:off x="457200" y="2057400"/>
            <a:ext cx="8642350" cy="12192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
        <p:nvSpPr>
          <p:cNvPr id="15" name="Google Shape;15;p44"/>
          <p:cNvSpPr txBox="1">
            <a:spLocks noGrp="1"/>
          </p:cNvSpPr>
          <p:nvPr>
            <p:ph type="subTitle" idx="1"/>
          </p:nvPr>
        </p:nvSpPr>
        <p:spPr>
          <a:xfrm>
            <a:off x="1417955" y="3505200"/>
            <a:ext cx="6720840" cy="838200"/>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613"/>
              </a:spcBef>
              <a:spcAft>
                <a:spcPts val="0"/>
              </a:spcAft>
              <a:buClr>
                <a:schemeClr val="accent1"/>
              </a:buClr>
              <a:buSzPts val="2295"/>
              <a:buFont typeface="Noto Sans Symbols"/>
              <a:buNone/>
              <a:defRPr sz="2700" b="0" i="0" u="none" strike="noStrike" cap="none">
                <a:solidFill>
                  <a:schemeClr val="dk2"/>
                </a:solidFill>
                <a:latin typeface="Georgia"/>
                <a:ea typeface="Georgia"/>
                <a:cs typeface="Georgia"/>
                <a:sym typeface="Georgia"/>
              </a:defRPr>
            </a:lvl1pPr>
            <a:lvl2pPr marR="0" lvl="1" algn="ctr" rtl="0">
              <a:lnSpc>
                <a:spcPct val="100000"/>
              </a:lnSpc>
              <a:spcBef>
                <a:spcPts val="388"/>
              </a:spcBef>
              <a:spcAft>
                <a:spcPts val="0"/>
              </a:spcAft>
              <a:buClr>
                <a:schemeClr val="accent2"/>
              </a:buClr>
              <a:buSzPts val="2125"/>
              <a:buFont typeface="Noto Sans Symbols"/>
              <a:buNone/>
              <a:defRPr sz="2500" b="0" i="0" u="none" strike="noStrike" cap="none">
                <a:solidFill>
                  <a:schemeClr val="dk1"/>
                </a:solidFill>
                <a:latin typeface="Georgia"/>
                <a:ea typeface="Georgia"/>
                <a:cs typeface="Georgia"/>
                <a:sym typeface="Georgia"/>
              </a:defRPr>
            </a:lvl2pPr>
            <a:lvl3pPr marR="0" lvl="2" algn="ctr" rtl="0">
              <a:lnSpc>
                <a:spcPct val="100000"/>
              </a:lnSpc>
              <a:spcBef>
                <a:spcPts val="388"/>
              </a:spcBef>
              <a:spcAft>
                <a:spcPts val="0"/>
              </a:spcAft>
              <a:buClr>
                <a:srgbClr val="D6ACAB"/>
              </a:buClr>
              <a:buSzPts val="1785"/>
              <a:buFont typeface="Noto Sans Symbols"/>
              <a:buNone/>
              <a:defRPr sz="2100" b="0" i="0" u="none" strike="noStrike" cap="none">
                <a:solidFill>
                  <a:schemeClr val="dk1"/>
                </a:solidFill>
                <a:latin typeface="Georgia"/>
                <a:ea typeface="Georgia"/>
                <a:cs typeface="Georgia"/>
                <a:sym typeface="Georgia"/>
              </a:defRPr>
            </a:lvl3pPr>
            <a:lvl4pPr marR="0" lvl="3" algn="ctr" rtl="0">
              <a:lnSpc>
                <a:spcPct val="100000"/>
              </a:lnSpc>
              <a:spcBef>
                <a:spcPts val="388"/>
              </a:spcBef>
              <a:spcAft>
                <a:spcPts val="0"/>
              </a:spcAft>
              <a:buClr>
                <a:srgbClr val="3667C4"/>
              </a:buClr>
              <a:buSzPts val="1680"/>
              <a:buFont typeface="Noto Sans Symbols"/>
              <a:buNone/>
              <a:defRPr sz="2100" b="0" i="0" u="none" strike="noStrike" cap="none">
                <a:solidFill>
                  <a:schemeClr val="dk1"/>
                </a:solidFill>
                <a:latin typeface="Georgia"/>
                <a:ea typeface="Georgia"/>
                <a:cs typeface="Georgia"/>
                <a:sym typeface="Georgia"/>
              </a:defRPr>
            </a:lvl4pPr>
            <a:lvl5pPr marR="0" lvl="4" algn="ctr" rtl="0">
              <a:lnSpc>
                <a:spcPct val="100000"/>
              </a:lnSpc>
              <a:spcBef>
                <a:spcPts val="388"/>
              </a:spcBef>
              <a:spcAft>
                <a:spcPts val="0"/>
              </a:spcAft>
              <a:buClr>
                <a:srgbClr val="3667C4"/>
              </a:buClr>
              <a:buSzPts val="2100"/>
              <a:buFont typeface="Georgia"/>
              <a:buNone/>
              <a:defRPr sz="2100" b="0" i="0" u="none" strike="noStrike" cap="none">
                <a:solidFill>
                  <a:schemeClr val="dk1"/>
                </a:solidFill>
                <a:latin typeface="Georgia"/>
                <a:ea typeface="Georgia"/>
                <a:cs typeface="Georgia"/>
                <a:sym typeface="Georgia"/>
              </a:defRPr>
            </a:lvl5pPr>
            <a:lvl6pPr marR="0" lvl="5" algn="ctr" rtl="0">
              <a:lnSpc>
                <a:spcPct val="100000"/>
              </a:lnSpc>
              <a:spcBef>
                <a:spcPts val="391"/>
              </a:spcBef>
              <a:spcAft>
                <a:spcPts val="0"/>
              </a:spcAft>
              <a:buClr>
                <a:schemeClr val="accent3"/>
              </a:buClr>
              <a:buSzPts val="1900"/>
              <a:buFont typeface="Georgia"/>
              <a:buNone/>
              <a:defRPr sz="1900" b="0" i="0" u="none" strike="noStrike" cap="none">
                <a:solidFill>
                  <a:schemeClr val="dk1"/>
                </a:solidFill>
                <a:latin typeface="Georgia"/>
                <a:ea typeface="Georgia"/>
                <a:cs typeface="Georgia"/>
                <a:sym typeface="Georgia"/>
              </a:defRPr>
            </a:lvl6pPr>
            <a:lvl7pPr marR="0" lvl="6" algn="ctr" rtl="0">
              <a:lnSpc>
                <a:spcPct val="100000"/>
              </a:lnSpc>
              <a:spcBef>
                <a:spcPts val="391"/>
              </a:spcBef>
              <a:spcAft>
                <a:spcPts val="0"/>
              </a:spcAft>
              <a:buClr>
                <a:schemeClr val="accent2"/>
              </a:buClr>
              <a:buSzPts val="1900"/>
              <a:buFont typeface="Georgia"/>
              <a:buNone/>
              <a:defRPr sz="1900" b="0" i="0" u="none" strike="noStrike" cap="none">
                <a:solidFill>
                  <a:schemeClr val="dk1"/>
                </a:solidFill>
                <a:latin typeface="Georgia"/>
                <a:ea typeface="Georgia"/>
                <a:cs typeface="Georgia"/>
                <a:sym typeface="Georgia"/>
              </a:defRPr>
            </a:lvl7pPr>
            <a:lvl8pPr marR="0" lvl="7" algn="ctr" rtl="0">
              <a:lnSpc>
                <a:spcPct val="100000"/>
              </a:lnSpc>
              <a:spcBef>
                <a:spcPts val="391"/>
              </a:spcBef>
              <a:spcAft>
                <a:spcPts val="0"/>
              </a:spcAft>
              <a:buClr>
                <a:srgbClr val="ECA8A8"/>
              </a:buClr>
              <a:buSzPts val="1900"/>
              <a:buFont typeface="Georgia"/>
              <a:buNone/>
              <a:defRPr sz="1900" b="0" i="0" u="none" strike="noStrike" cap="none">
                <a:solidFill>
                  <a:schemeClr val="dk1"/>
                </a:solidFill>
                <a:latin typeface="Georgia"/>
                <a:ea typeface="Georgia"/>
                <a:cs typeface="Georgia"/>
                <a:sym typeface="Georgia"/>
              </a:defRPr>
            </a:lvl8pPr>
            <a:lvl9pPr marR="0" lvl="8" algn="ctr" rtl="0">
              <a:lnSpc>
                <a:spcPct val="100000"/>
              </a:lnSpc>
              <a:spcBef>
                <a:spcPts val="391"/>
              </a:spcBef>
              <a:spcAft>
                <a:spcPts val="0"/>
              </a:spcAft>
              <a:buClr>
                <a:schemeClr val="accent2"/>
              </a:buClr>
              <a:buSzPts val="1900"/>
              <a:buFont typeface="Georgia"/>
              <a:buNone/>
              <a:defRPr sz="1900" b="0" i="0" u="none" strike="noStrike" cap="none">
                <a:solidFill>
                  <a:schemeClr val="dk1"/>
                </a:solidFill>
                <a:latin typeface="Georgia"/>
                <a:ea typeface="Georgia"/>
                <a:cs typeface="Georgia"/>
                <a:sym typeface="Georgia"/>
              </a:defRPr>
            </a:lvl9pPr>
          </a:lstStyle>
          <a:p>
            <a:endParaRPr/>
          </a:p>
        </p:txBody>
      </p:sp>
      <p:sp>
        <p:nvSpPr>
          <p:cNvPr id="16" name="Google Shape;16;p44"/>
          <p:cNvSpPr txBox="1">
            <a:spLocks noGrp="1"/>
          </p:cNvSpPr>
          <p:nvPr>
            <p:ph type="body" idx="2"/>
          </p:nvPr>
        </p:nvSpPr>
        <p:spPr>
          <a:xfrm>
            <a:off x="1447800" y="4724400"/>
            <a:ext cx="6705600" cy="3810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80000"/>
              </a:lnSpc>
              <a:spcBef>
                <a:spcPts val="613"/>
              </a:spcBef>
              <a:spcAft>
                <a:spcPts val="0"/>
              </a:spcAft>
              <a:buClr>
                <a:schemeClr val="accent1"/>
              </a:buClr>
              <a:buSzPts val="1530"/>
              <a:buFont typeface="Noto Sans Symbols"/>
              <a:buNone/>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88"/>
              </a:spcBef>
              <a:spcAft>
                <a:spcPts val="0"/>
              </a:spcAft>
              <a:buClr>
                <a:schemeClr val="accent2"/>
              </a:buClr>
              <a:buSzPts val="1530"/>
              <a:buFont typeface="Noto Sans Symbols"/>
              <a:buChar char="⚫"/>
              <a:defRPr sz="1800" b="0" i="0" u="none" strike="noStrike" cap="none">
                <a:solidFill>
                  <a:schemeClr val="dk1"/>
                </a:solidFill>
                <a:latin typeface="Arial"/>
                <a:ea typeface="Arial"/>
                <a:cs typeface="Arial"/>
                <a:sym typeface="Arial"/>
              </a:defRPr>
            </a:lvl2pPr>
            <a:lvl3pPr marL="1371600" marR="0" lvl="2" indent="-325755" algn="l" rtl="0">
              <a:lnSpc>
                <a:spcPct val="100000"/>
              </a:lnSpc>
              <a:spcBef>
                <a:spcPts val="388"/>
              </a:spcBef>
              <a:spcAft>
                <a:spcPts val="0"/>
              </a:spcAft>
              <a:buClr>
                <a:srgbClr val="D6ACAB"/>
              </a:buClr>
              <a:buSzPts val="153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lnSpc>
                <a:spcPct val="100000"/>
              </a:lnSpc>
              <a:spcBef>
                <a:spcPts val="388"/>
              </a:spcBef>
              <a:spcAft>
                <a:spcPts val="0"/>
              </a:spcAft>
              <a:buClr>
                <a:srgbClr val="3667C4"/>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88"/>
              </a:spcBef>
              <a:spcAft>
                <a:spcPts val="0"/>
              </a:spcAft>
              <a:buClr>
                <a:srgbClr val="3667C4"/>
              </a:buClr>
              <a:buSzPts val="1800"/>
              <a:buFont typeface="Arial"/>
              <a:buChar char="o"/>
              <a:defRPr sz="1800" b="0" i="0" u="none" strike="noStrike" cap="none">
                <a:solidFill>
                  <a:schemeClr val="dk1"/>
                </a:solidFill>
                <a:latin typeface="Arial"/>
                <a:ea typeface="Arial"/>
                <a:cs typeface="Arial"/>
                <a:sym typeface="Arial"/>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17" name="Google Shape;17;p44"/>
          <p:cNvSpPr txBox="1">
            <a:spLocks noGrp="1"/>
          </p:cNvSpPr>
          <p:nvPr>
            <p:ph type="body" idx="3"/>
          </p:nvPr>
        </p:nvSpPr>
        <p:spPr>
          <a:xfrm>
            <a:off x="1447800" y="5334000"/>
            <a:ext cx="6705600" cy="3810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80000"/>
              </a:lnSpc>
              <a:spcBef>
                <a:spcPts val="613"/>
              </a:spcBef>
              <a:spcAft>
                <a:spcPts val="0"/>
              </a:spcAft>
              <a:buClr>
                <a:schemeClr val="accent1"/>
              </a:buClr>
              <a:buSzPts val="1530"/>
              <a:buFont typeface="Noto Sans Symbols"/>
              <a:buNone/>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88"/>
              </a:spcBef>
              <a:spcAft>
                <a:spcPts val="0"/>
              </a:spcAft>
              <a:buClr>
                <a:schemeClr val="accent2"/>
              </a:buClr>
              <a:buSzPts val="1530"/>
              <a:buFont typeface="Noto Sans Symbols"/>
              <a:buChar char="⚫"/>
              <a:defRPr sz="1800" b="0" i="0" u="none" strike="noStrike" cap="none">
                <a:solidFill>
                  <a:schemeClr val="dk1"/>
                </a:solidFill>
                <a:latin typeface="Arial"/>
                <a:ea typeface="Arial"/>
                <a:cs typeface="Arial"/>
                <a:sym typeface="Arial"/>
              </a:defRPr>
            </a:lvl2pPr>
            <a:lvl3pPr marL="1371600" marR="0" lvl="2" indent="-325755" algn="l" rtl="0">
              <a:lnSpc>
                <a:spcPct val="100000"/>
              </a:lnSpc>
              <a:spcBef>
                <a:spcPts val="388"/>
              </a:spcBef>
              <a:spcAft>
                <a:spcPts val="0"/>
              </a:spcAft>
              <a:buClr>
                <a:srgbClr val="D6ACAB"/>
              </a:buClr>
              <a:buSzPts val="153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lnSpc>
                <a:spcPct val="100000"/>
              </a:lnSpc>
              <a:spcBef>
                <a:spcPts val="388"/>
              </a:spcBef>
              <a:spcAft>
                <a:spcPts val="0"/>
              </a:spcAft>
              <a:buClr>
                <a:srgbClr val="3667C4"/>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88"/>
              </a:spcBef>
              <a:spcAft>
                <a:spcPts val="0"/>
              </a:spcAft>
              <a:buClr>
                <a:srgbClr val="3667C4"/>
              </a:buClr>
              <a:buSzPts val="1800"/>
              <a:buFont typeface="Arial"/>
              <a:buChar char="o"/>
              <a:defRPr sz="1800" b="0" i="0" u="none" strike="noStrike" cap="none">
                <a:solidFill>
                  <a:schemeClr val="dk1"/>
                </a:solidFill>
                <a:latin typeface="Arial"/>
                <a:ea typeface="Arial"/>
                <a:cs typeface="Arial"/>
                <a:sym typeface="Arial"/>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 w/out Header w/ Subheads">
  <p:cSld name="Two Column w/out Header w/ Subheads">
    <p:spTree>
      <p:nvGrpSpPr>
        <p:cNvPr id="1" name="Shape 60"/>
        <p:cNvGrpSpPr/>
        <p:nvPr/>
      </p:nvGrpSpPr>
      <p:grpSpPr>
        <a:xfrm>
          <a:off x="0" y="0"/>
          <a:ext cx="0" cy="0"/>
          <a:chOff x="0" y="0"/>
          <a:chExt cx="0" cy="0"/>
        </a:xfrm>
      </p:grpSpPr>
      <p:sp>
        <p:nvSpPr>
          <p:cNvPr id="61" name="Google Shape;61;p55"/>
          <p:cNvSpPr txBox="1">
            <a:spLocks noGrp="1"/>
          </p:cNvSpPr>
          <p:nvPr>
            <p:ph type="body" idx="1"/>
          </p:nvPr>
        </p:nvSpPr>
        <p:spPr>
          <a:xfrm>
            <a:off x="609600" y="2133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62" name="Google Shape;62;p55"/>
          <p:cNvSpPr txBox="1">
            <a:spLocks noGrp="1"/>
          </p:cNvSpPr>
          <p:nvPr>
            <p:ph type="body" idx="2"/>
          </p:nvPr>
        </p:nvSpPr>
        <p:spPr>
          <a:xfrm>
            <a:off x="609600" y="2971800"/>
            <a:ext cx="4114800" cy="3962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63" name="Google Shape;63;p55"/>
          <p:cNvSpPr txBox="1">
            <a:spLocks noGrp="1"/>
          </p:cNvSpPr>
          <p:nvPr>
            <p:ph type="body" idx="3"/>
          </p:nvPr>
        </p:nvSpPr>
        <p:spPr>
          <a:xfrm>
            <a:off x="5029200" y="2971800"/>
            <a:ext cx="4191000" cy="3962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64" name="Google Shape;64;p55"/>
          <p:cNvSpPr txBox="1">
            <a:spLocks noGrp="1"/>
          </p:cNvSpPr>
          <p:nvPr>
            <p:ph type="body" idx="4"/>
          </p:nvPr>
        </p:nvSpPr>
        <p:spPr>
          <a:xfrm>
            <a:off x="5029200" y="2133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g Text Box, Two Column w/out Header w/ Subheads">
  <p:cSld name="Lg Text Box, Two Column w/out Header w/ Subheads">
    <p:spTree>
      <p:nvGrpSpPr>
        <p:cNvPr id="1" name="Shape 65"/>
        <p:cNvGrpSpPr/>
        <p:nvPr/>
      </p:nvGrpSpPr>
      <p:grpSpPr>
        <a:xfrm>
          <a:off x="0" y="0"/>
          <a:ext cx="0" cy="0"/>
          <a:chOff x="0" y="0"/>
          <a:chExt cx="0" cy="0"/>
        </a:xfrm>
      </p:grpSpPr>
      <p:sp>
        <p:nvSpPr>
          <p:cNvPr id="66" name="Google Shape;66;p56"/>
          <p:cNvSpPr txBox="1">
            <a:spLocks noGrp="1"/>
          </p:cNvSpPr>
          <p:nvPr>
            <p:ph type="body" idx="1"/>
          </p:nvPr>
        </p:nvSpPr>
        <p:spPr>
          <a:xfrm>
            <a:off x="609600" y="990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67" name="Google Shape;67;p56"/>
          <p:cNvSpPr txBox="1">
            <a:spLocks noGrp="1"/>
          </p:cNvSpPr>
          <p:nvPr>
            <p:ph type="body" idx="2"/>
          </p:nvPr>
        </p:nvSpPr>
        <p:spPr>
          <a:xfrm>
            <a:off x="609600" y="1752600"/>
            <a:ext cx="4114800" cy="51816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68" name="Google Shape;68;p56"/>
          <p:cNvSpPr txBox="1">
            <a:spLocks noGrp="1"/>
          </p:cNvSpPr>
          <p:nvPr>
            <p:ph type="body" idx="3"/>
          </p:nvPr>
        </p:nvSpPr>
        <p:spPr>
          <a:xfrm>
            <a:off x="5029200" y="1752600"/>
            <a:ext cx="4191000" cy="51816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69" name="Google Shape;69;p56"/>
          <p:cNvSpPr txBox="1">
            <a:spLocks noGrp="1"/>
          </p:cNvSpPr>
          <p:nvPr>
            <p:ph type="body" idx="4"/>
          </p:nvPr>
        </p:nvSpPr>
        <p:spPr>
          <a:xfrm>
            <a:off x="5029200" y="990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Image w/ Header">
  <p:cSld name="Content and Image w/ Header">
    <p:spTree>
      <p:nvGrpSpPr>
        <p:cNvPr id="1" name="Shape 70"/>
        <p:cNvGrpSpPr/>
        <p:nvPr/>
      </p:nvGrpSpPr>
      <p:grpSpPr>
        <a:xfrm>
          <a:off x="0" y="0"/>
          <a:ext cx="0" cy="0"/>
          <a:chOff x="0" y="0"/>
          <a:chExt cx="0" cy="0"/>
        </a:xfrm>
      </p:grpSpPr>
      <p:sp>
        <p:nvSpPr>
          <p:cNvPr id="71" name="Google Shape;71;p57"/>
          <p:cNvSpPr txBox="1">
            <a:spLocks noGrp="1"/>
          </p:cNvSpPr>
          <p:nvPr>
            <p:ph type="body" idx="1"/>
          </p:nvPr>
        </p:nvSpPr>
        <p:spPr>
          <a:xfrm>
            <a:off x="3600450" y="2209800"/>
            <a:ext cx="5619750" cy="4724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72" name="Google Shape;72;p57"/>
          <p:cNvSpPr>
            <a:spLocks noGrp="1"/>
          </p:cNvSpPr>
          <p:nvPr>
            <p:ph type="pic" idx="2"/>
          </p:nvPr>
        </p:nvSpPr>
        <p:spPr>
          <a:xfrm flipH="1">
            <a:off x="685800" y="2209800"/>
            <a:ext cx="2743200" cy="1905000"/>
          </a:xfrm>
          <a:prstGeom prst="round2SameRect">
            <a:avLst>
              <a:gd name="adj1" fmla="val 981"/>
              <a:gd name="adj2" fmla="val 0"/>
            </a:avLst>
          </a:prstGeom>
          <a:solidFill>
            <a:schemeClr val="accent6"/>
          </a:solidFill>
          <a:ln w="12700" cap="flat" cmpd="sng">
            <a:solidFill>
              <a:srgbClr val="616B74"/>
            </a:solidFill>
            <a:prstDash val="solid"/>
            <a:round/>
            <a:headEnd type="none" w="sm" len="sm"/>
            <a:tailEnd type="none" w="sm" len="sm"/>
          </a:ln>
        </p:spPr>
      </p:sp>
      <p:cxnSp>
        <p:nvCxnSpPr>
          <p:cNvPr id="73" name="Google Shape;73;p57"/>
          <p:cNvCxnSpPr/>
          <p:nvPr/>
        </p:nvCxnSpPr>
        <p:spPr>
          <a:xfrm>
            <a:off x="685800" y="1828800"/>
            <a:ext cx="8915400"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
        <p:nvSpPr>
          <p:cNvPr id="74" name="Google Shape;74;p57"/>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Image w/out Header">
  <p:cSld name="Content and Image w/out Header">
    <p:spTree>
      <p:nvGrpSpPr>
        <p:cNvPr id="1" name="Shape 75"/>
        <p:cNvGrpSpPr/>
        <p:nvPr/>
      </p:nvGrpSpPr>
      <p:grpSpPr>
        <a:xfrm>
          <a:off x="0" y="0"/>
          <a:ext cx="0" cy="0"/>
          <a:chOff x="0" y="0"/>
          <a:chExt cx="0" cy="0"/>
        </a:xfrm>
      </p:grpSpPr>
      <p:sp>
        <p:nvSpPr>
          <p:cNvPr id="76" name="Google Shape;76;p58"/>
          <p:cNvSpPr txBox="1">
            <a:spLocks noGrp="1"/>
          </p:cNvSpPr>
          <p:nvPr>
            <p:ph type="body" idx="1"/>
          </p:nvPr>
        </p:nvSpPr>
        <p:spPr>
          <a:xfrm>
            <a:off x="3600450" y="2209800"/>
            <a:ext cx="5619750" cy="4724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77" name="Google Shape;77;p58"/>
          <p:cNvSpPr>
            <a:spLocks noGrp="1"/>
          </p:cNvSpPr>
          <p:nvPr>
            <p:ph type="pic" idx="2"/>
          </p:nvPr>
        </p:nvSpPr>
        <p:spPr>
          <a:xfrm flipH="1">
            <a:off x="685800" y="2209800"/>
            <a:ext cx="2743200" cy="1905000"/>
          </a:xfrm>
          <a:prstGeom prst="round2SameRect">
            <a:avLst>
              <a:gd name="adj1" fmla="val 981"/>
              <a:gd name="adj2" fmla="val 0"/>
            </a:avLst>
          </a:prstGeom>
          <a:solidFill>
            <a:schemeClr val="accent6"/>
          </a:solidFill>
          <a:ln w="12700" cap="flat" cmpd="sng">
            <a:solidFill>
              <a:srgbClr val="616B74"/>
            </a:solidFill>
            <a:prstDash val="solid"/>
            <a:round/>
            <a:headEnd type="none" w="sm" len="sm"/>
            <a:tailEnd type="none" w="sm" len="sm"/>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g Text Box, Content and Image w/out Header">
  <p:cSld name="Lg Text Box, Content and Image w/out Header">
    <p:spTree>
      <p:nvGrpSpPr>
        <p:cNvPr id="1" name="Shape 78"/>
        <p:cNvGrpSpPr/>
        <p:nvPr/>
      </p:nvGrpSpPr>
      <p:grpSpPr>
        <a:xfrm>
          <a:off x="0" y="0"/>
          <a:ext cx="0" cy="0"/>
          <a:chOff x="0" y="0"/>
          <a:chExt cx="0" cy="0"/>
        </a:xfrm>
      </p:grpSpPr>
      <p:sp>
        <p:nvSpPr>
          <p:cNvPr id="79" name="Google Shape;79;p59"/>
          <p:cNvSpPr txBox="1">
            <a:spLocks noGrp="1"/>
          </p:cNvSpPr>
          <p:nvPr>
            <p:ph type="body" idx="1"/>
          </p:nvPr>
        </p:nvSpPr>
        <p:spPr>
          <a:xfrm>
            <a:off x="3600450" y="1066800"/>
            <a:ext cx="5619750" cy="5867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80" name="Google Shape;80;p59"/>
          <p:cNvSpPr>
            <a:spLocks noGrp="1"/>
          </p:cNvSpPr>
          <p:nvPr>
            <p:ph type="pic" idx="2"/>
          </p:nvPr>
        </p:nvSpPr>
        <p:spPr>
          <a:xfrm flipH="1">
            <a:off x="685800" y="1066800"/>
            <a:ext cx="2743200" cy="1905000"/>
          </a:xfrm>
          <a:prstGeom prst="round2SameRect">
            <a:avLst>
              <a:gd name="adj1" fmla="val 981"/>
              <a:gd name="adj2" fmla="val 0"/>
            </a:avLst>
          </a:prstGeom>
          <a:solidFill>
            <a:schemeClr val="accent6"/>
          </a:solidFill>
          <a:ln w="12700" cap="flat" cmpd="sng">
            <a:solidFill>
              <a:srgbClr val="616B74"/>
            </a:solidFill>
            <a:prstDash val="solid"/>
            <a:round/>
            <a:headEnd type="none" w="sm" len="sm"/>
            <a:tailEnd type="none" w="sm" len="sm"/>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w/ Caption" type="picTx">
  <p:cSld name="PICTURE_WITH_CAPTION_TEXT">
    <p:spTree>
      <p:nvGrpSpPr>
        <p:cNvPr id="1" name="Shape 81"/>
        <p:cNvGrpSpPr/>
        <p:nvPr/>
      </p:nvGrpSpPr>
      <p:grpSpPr>
        <a:xfrm>
          <a:off x="0" y="0"/>
          <a:ext cx="0" cy="0"/>
          <a:chOff x="0" y="0"/>
          <a:chExt cx="0" cy="0"/>
        </a:xfrm>
      </p:grpSpPr>
      <p:sp>
        <p:nvSpPr>
          <p:cNvPr id="82" name="Google Shape;82;p60"/>
          <p:cNvSpPr/>
          <p:nvPr/>
        </p:nvSpPr>
        <p:spPr>
          <a:xfrm rot="10800000" flipH="1">
            <a:off x="76200" y="4953000"/>
            <a:ext cx="9456737" cy="96837"/>
          </a:xfrm>
          <a:prstGeom prst="rect">
            <a:avLst/>
          </a:prstGeom>
          <a:solidFill>
            <a:schemeClr val="accent1"/>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83" name="Google Shape;83;p60"/>
          <p:cNvSpPr/>
          <p:nvPr/>
        </p:nvSpPr>
        <p:spPr>
          <a:xfrm>
            <a:off x="76200" y="5029200"/>
            <a:ext cx="9456737" cy="52387"/>
          </a:xfrm>
          <a:prstGeom prst="rect">
            <a:avLst/>
          </a:prstGeom>
          <a:solidFill>
            <a:schemeClr val="accent5"/>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60"/>
          <p:cNvSpPr txBox="1">
            <a:spLocks noGrp="1"/>
          </p:cNvSpPr>
          <p:nvPr>
            <p:ph type="title"/>
          </p:nvPr>
        </p:nvSpPr>
        <p:spPr>
          <a:xfrm>
            <a:off x="960120" y="5227253"/>
            <a:ext cx="7680960" cy="55710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3000"/>
              <a:buFont typeface="Georgia"/>
              <a:buNone/>
              <a:defRPr sz="30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
        <p:nvSpPr>
          <p:cNvPr id="85" name="Google Shape;85;p60"/>
          <p:cNvSpPr txBox="1">
            <a:spLocks noGrp="1"/>
          </p:cNvSpPr>
          <p:nvPr>
            <p:ph type="body" idx="1"/>
          </p:nvPr>
        </p:nvSpPr>
        <p:spPr>
          <a:xfrm>
            <a:off x="960120" y="5808880"/>
            <a:ext cx="6583680" cy="7315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lt2"/>
                </a:solidFill>
                <a:latin typeface="Georgia"/>
                <a:ea typeface="Georgia"/>
                <a:cs typeface="Georgia"/>
                <a:sym typeface="Georgia"/>
              </a:defRPr>
            </a:lvl1pPr>
            <a:lvl2pPr marL="914400" marR="0" lvl="1" indent="-298767" algn="l" rtl="0">
              <a:lnSpc>
                <a:spcPct val="100000"/>
              </a:lnSpc>
              <a:spcBef>
                <a:spcPts val="388"/>
              </a:spcBef>
              <a:spcAft>
                <a:spcPts val="0"/>
              </a:spcAft>
              <a:buClr>
                <a:schemeClr val="accent2"/>
              </a:buClr>
              <a:buSzPts val="1105"/>
              <a:buFont typeface="Noto Sans Symbols"/>
              <a:buChar char="⚫"/>
              <a:defRPr sz="1300" b="0" i="0" u="none" strike="noStrike" cap="none">
                <a:solidFill>
                  <a:schemeClr val="dk1"/>
                </a:solidFill>
                <a:latin typeface="Georgia"/>
                <a:ea typeface="Georgia"/>
                <a:cs typeface="Georgia"/>
                <a:sym typeface="Georgia"/>
              </a:defRPr>
            </a:lvl2pPr>
            <a:lvl3pPr marL="1371600" marR="0" lvl="2" indent="-287972" algn="l" rtl="0">
              <a:lnSpc>
                <a:spcPct val="100000"/>
              </a:lnSpc>
              <a:spcBef>
                <a:spcPts val="388"/>
              </a:spcBef>
              <a:spcAft>
                <a:spcPts val="0"/>
              </a:spcAft>
              <a:buClr>
                <a:srgbClr val="D6ACAB"/>
              </a:buClr>
              <a:buSzPts val="935"/>
              <a:buFont typeface="Noto Sans Symbols"/>
              <a:buChar char="⚫"/>
              <a:defRPr sz="1100" b="0" i="0" u="none" strike="noStrike" cap="none">
                <a:solidFill>
                  <a:schemeClr val="dk1"/>
                </a:solidFill>
                <a:latin typeface="Georgia"/>
                <a:ea typeface="Georgia"/>
                <a:cs typeface="Georgia"/>
                <a:sym typeface="Georgia"/>
              </a:defRPr>
            </a:lvl3pPr>
            <a:lvl4pPr marL="1828800" marR="0" lvl="3" indent="-279400" algn="l" rtl="0">
              <a:lnSpc>
                <a:spcPct val="100000"/>
              </a:lnSpc>
              <a:spcBef>
                <a:spcPts val="388"/>
              </a:spcBef>
              <a:spcAft>
                <a:spcPts val="0"/>
              </a:spcAft>
              <a:buClr>
                <a:srgbClr val="3667C4"/>
              </a:buClr>
              <a:buSzPts val="800"/>
              <a:buFont typeface="Noto Sans Symbols"/>
              <a:buChar char="⚫"/>
              <a:defRPr sz="1000" b="0" i="0" u="none" strike="noStrike" cap="none">
                <a:solidFill>
                  <a:schemeClr val="dk1"/>
                </a:solidFill>
                <a:latin typeface="Georgia"/>
                <a:ea typeface="Georgia"/>
                <a:cs typeface="Georgia"/>
                <a:sym typeface="Georgia"/>
              </a:defRPr>
            </a:lvl4pPr>
            <a:lvl5pPr marL="2286000" marR="0" lvl="4" indent="-292100" algn="l" rtl="0">
              <a:lnSpc>
                <a:spcPct val="100000"/>
              </a:lnSpc>
              <a:spcBef>
                <a:spcPts val="388"/>
              </a:spcBef>
              <a:spcAft>
                <a:spcPts val="0"/>
              </a:spcAft>
              <a:buClr>
                <a:srgbClr val="3667C4"/>
              </a:buClr>
              <a:buSzPts val="1000"/>
              <a:buFont typeface="Georgia"/>
              <a:buChar char="o"/>
              <a:defRPr sz="10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86" name="Google Shape;86;p60"/>
          <p:cNvSpPr>
            <a:spLocks noGrp="1"/>
          </p:cNvSpPr>
          <p:nvPr>
            <p:ph type="pic" idx="2"/>
          </p:nvPr>
        </p:nvSpPr>
        <p:spPr>
          <a:xfrm>
            <a:off x="76200" y="838200"/>
            <a:ext cx="9451967" cy="4114800"/>
          </a:xfrm>
          <a:prstGeom prst="round2SameRect">
            <a:avLst>
              <a:gd name="adj1" fmla="val 0"/>
              <a:gd name="adj2" fmla="val 0"/>
            </a:avLst>
          </a:prstGeom>
          <a:solidFill>
            <a:schemeClr val="lt2"/>
          </a:solidFill>
          <a:ln w="9525" cap="flat" cmpd="sng">
            <a:solidFill>
              <a:schemeClr val="dk1"/>
            </a:solidFill>
            <a:prstDash val="solid"/>
            <a:round/>
            <a:headEnd type="none" w="sm" len="sm"/>
            <a:tailEnd type="none" w="sm" len="sm"/>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edia or Video w/ Caption">
  <p:cSld name="Media or Video w/ Caption">
    <p:spTree>
      <p:nvGrpSpPr>
        <p:cNvPr id="1" name="Shape 87"/>
        <p:cNvGrpSpPr/>
        <p:nvPr/>
      </p:nvGrpSpPr>
      <p:grpSpPr>
        <a:xfrm>
          <a:off x="0" y="0"/>
          <a:ext cx="0" cy="0"/>
          <a:chOff x="0" y="0"/>
          <a:chExt cx="0" cy="0"/>
        </a:xfrm>
      </p:grpSpPr>
      <p:sp>
        <p:nvSpPr>
          <p:cNvPr id="88" name="Google Shape;88;p61"/>
          <p:cNvSpPr/>
          <p:nvPr/>
        </p:nvSpPr>
        <p:spPr>
          <a:xfrm>
            <a:off x="0" y="685800"/>
            <a:ext cx="9601200" cy="6629400"/>
          </a:xfrm>
          <a:prstGeom prst="rect">
            <a:avLst/>
          </a:prstGeom>
          <a:solidFill>
            <a:schemeClr val="dk1"/>
          </a:solidFill>
          <a:ln w="9525" cap="flat" cmpd="sng">
            <a:solidFill>
              <a:srgbClr val="B80000"/>
            </a:solidFill>
            <a:prstDash val="solid"/>
            <a:round/>
            <a:headEnd type="none" w="sm" len="sm"/>
            <a:tailEnd type="none" w="sm" len="sm"/>
          </a:ln>
          <a:effectLst>
            <a:outerShdw blurRad="38100" dist="25400" dir="5400000" algn="t" rotWithShape="0">
              <a:srgbClr val="00000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61"/>
          <p:cNvSpPr/>
          <p:nvPr/>
        </p:nvSpPr>
        <p:spPr>
          <a:xfrm rot="10800000" flipH="1">
            <a:off x="76200" y="4953000"/>
            <a:ext cx="9456737" cy="96837"/>
          </a:xfrm>
          <a:prstGeom prst="rect">
            <a:avLst/>
          </a:prstGeom>
          <a:solidFill>
            <a:schemeClr val="accent1"/>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90" name="Google Shape;90;p61"/>
          <p:cNvSpPr/>
          <p:nvPr/>
        </p:nvSpPr>
        <p:spPr>
          <a:xfrm>
            <a:off x="76200" y="5029200"/>
            <a:ext cx="9456737" cy="52387"/>
          </a:xfrm>
          <a:prstGeom prst="rect">
            <a:avLst/>
          </a:prstGeom>
          <a:solidFill>
            <a:schemeClr val="accent5"/>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61"/>
          <p:cNvSpPr txBox="1">
            <a:spLocks noGrp="1"/>
          </p:cNvSpPr>
          <p:nvPr>
            <p:ph type="title"/>
          </p:nvPr>
        </p:nvSpPr>
        <p:spPr>
          <a:xfrm>
            <a:off x="960120" y="5227253"/>
            <a:ext cx="7680960" cy="55710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FFFFFF"/>
              </a:buClr>
              <a:buSzPts val="3000"/>
              <a:buFont typeface="Georgia"/>
              <a:buNone/>
              <a:defRPr sz="3000" b="0"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
        <p:nvSpPr>
          <p:cNvPr id="92" name="Google Shape;92;p61"/>
          <p:cNvSpPr txBox="1">
            <a:spLocks noGrp="1"/>
          </p:cNvSpPr>
          <p:nvPr>
            <p:ph type="body" idx="1"/>
          </p:nvPr>
        </p:nvSpPr>
        <p:spPr>
          <a:xfrm>
            <a:off x="960120" y="5808880"/>
            <a:ext cx="6583680" cy="7315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lt2"/>
                </a:solidFill>
                <a:latin typeface="Georgia"/>
                <a:ea typeface="Georgia"/>
                <a:cs typeface="Georgia"/>
                <a:sym typeface="Georgia"/>
              </a:defRPr>
            </a:lvl1pPr>
            <a:lvl2pPr marL="914400" marR="0" lvl="1" indent="-298767" algn="l" rtl="0">
              <a:lnSpc>
                <a:spcPct val="100000"/>
              </a:lnSpc>
              <a:spcBef>
                <a:spcPts val="388"/>
              </a:spcBef>
              <a:spcAft>
                <a:spcPts val="0"/>
              </a:spcAft>
              <a:buClr>
                <a:schemeClr val="accent2"/>
              </a:buClr>
              <a:buSzPts val="1105"/>
              <a:buFont typeface="Noto Sans Symbols"/>
              <a:buChar char="⚫"/>
              <a:defRPr sz="1300" b="0" i="0" u="none" strike="noStrike" cap="none">
                <a:solidFill>
                  <a:schemeClr val="dk1"/>
                </a:solidFill>
                <a:latin typeface="Georgia"/>
                <a:ea typeface="Georgia"/>
                <a:cs typeface="Georgia"/>
                <a:sym typeface="Georgia"/>
              </a:defRPr>
            </a:lvl2pPr>
            <a:lvl3pPr marL="1371600" marR="0" lvl="2" indent="-287972" algn="l" rtl="0">
              <a:lnSpc>
                <a:spcPct val="100000"/>
              </a:lnSpc>
              <a:spcBef>
                <a:spcPts val="388"/>
              </a:spcBef>
              <a:spcAft>
                <a:spcPts val="0"/>
              </a:spcAft>
              <a:buClr>
                <a:srgbClr val="D6ACAB"/>
              </a:buClr>
              <a:buSzPts val="935"/>
              <a:buFont typeface="Noto Sans Symbols"/>
              <a:buChar char="⚫"/>
              <a:defRPr sz="1100" b="0" i="0" u="none" strike="noStrike" cap="none">
                <a:solidFill>
                  <a:schemeClr val="dk1"/>
                </a:solidFill>
                <a:latin typeface="Georgia"/>
                <a:ea typeface="Georgia"/>
                <a:cs typeface="Georgia"/>
                <a:sym typeface="Georgia"/>
              </a:defRPr>
            </a:lvl3pPr>
            <a:lvl4pPr marL="1828800" marR="0" lvl="3" indent="-279400" algn="l" rtl="0">
              <a:lnSpc>
                <a:spcPct val="100000"/>
              </a:lnSpc>
              <a:spcBef>
                <a:spcPts val="388"/>
              </a:spcBef>
              <a:spcAft>
                <a:spcPts val="0"/>
              </a:spcAft>
              <a:buClr>
                <a:srgbClr val="3667C4"/>
              </a:buClr>
              <a:buSzPts val="800"/>
              <a:buFont typeface="Noto Sans Symbols"/>
              <a:buChar char="⚫"/>
              <a:defRPr sz="1000" b="0" i="0" u="none" strike="noStrike" cap="none">
                <a:solidFill>
                  <a:schemeClr val="dk1"/>
                </a:solidFill>
                <a:latin typeface="Georgia"/>
                <a:ea typeface="Georgia"/>
                <a:cs typeface="Georgia"/>
                <a:sym typeface="Georgia"/>
              </a:defRPr>
            </a:lvl4pPr>
            <a:lvl5pPr marL="2286000" marR="0" lvl="4" indent="-292100" algn="l" rtl="0">
              <a:lnSpc>
                <a:spcPct val="100000"/>
              </a:lnSpc>
              <a:spcBef>
                <a:spcPts val="388"/>
              </a:spcBef>
              <a:spcAft>
                <a:spcPts val="0"/>
              </a:spcAft>
              <a:buClr>
                <a:srgbClr val="3667C4"/>
              </a:buClr>
              <a:buSzPts val="1000"/>
              <a:buFont typeface="Georgia"/>
              <a:buChar char="o"/>
              <a:defRPr sz="10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93" name="Google Shape;93;p61"/>
          <p:cNvSpPr>
            <a:spLocks noGrp="1"/>
          </p:cNvSpPr>
          <p:nvPr>
            <p:ph type="media" idx="2"/>
          </p:nvPr>
        </p:nvSpPr>
        <p:spPr>
          <a:xfrm>
            <a:off x="76200" y="838200"/>
            <a:ext cx="9448800" cy="4114800"/>
          </a:xfrm>
          <a:prstGeom prst="rect">
            <a:avLst/>
          </a:prstGeom>
          <a:solidFill>
            <a:schemeClr val="accent6"/>
          </a:solidFill>
          <a:ln w="12700" cap="flat" cmpd="sng">
            <a:solidFill>
              <a:srgbClr val="616B74"/>
            </a:solidFill>
            <a:prstDash val="solid"/>
            <a:round/>
            <a:headEnd type="none" w="sm" len="sm"/>
            <a:tailEnd type="none" w="sm" len="sm"/>
          </a:ln>
        </p:spPr>
        <p:txBody>
          <a:bodyPr spcFirstLastPara="1" wrap="square" lIns="91425" tIns="45700" rIns="91425" bIns="45700" anchor="t" anchorCtr="0">
            <a:noAutofit/>
          </a:bodyPr>
          <a:lstStyle>
            <a:lvl1pPr marR="0" lvl="0" algn="ctr" rtl="0">
              <a:lnSpc>
                <a:spcPct val="100000"/>
              </a:lnSpc>
              <a:spcBef>
                <a:spcPts val="613"/>
              </a:spcBef>
              <a:spcAft>
                <a:spcPts val="0"/>
              </a:spcAft>
              <a:buClr>
                <a:schemeClr val="accent1"/>
              </a:buClr>
              <a:buSzPts val="1700"/>
              <a:buFont typeface="Noto Sans Symbols"/>
              <a:buNone/>
              <a:defRPr sz="2000" b="0" i="0" u="none" strike="noStrike" cap="none">
                <a:solidFill>
                  <a:schemeClr val="lt1"/>
                </a:solidFill>
                <a:latin typeface="Georgia"/>
                <a:ea typeface="Georgia"/>
                <a:cs typeface="Georgia"/>
                <a:sym typeface="Georgia"/>
              </a:defRPr>
            </a:lvl1pPr>
            <a:lvl2pPr marR="0" lvl="1" algn="l" rtl="0">
              <a:lnSpc>
                <a:spcPct val="100000"/>
              </a:lnSpc>
              <a:spcBef>
                <a:spcPts val="388"/>
              </a:spcBef>
              <a:spcAft>
                <a:spcPts val="0"/>
              </a:spcAft>
              <a:buClr>
                <a:schemeClr val="accent2"/>
              </a:buClr>
              <a:buSzPts val="2125"/>
              <a:buFont typeface="Noto Sans Symbols"/>
              <a:buChar char="⚫"/>
              <a:defRPr sz="2500" b="0" i="0" u="none" strike="noStrike" cap="none">
                <a:solidFill>
                  <a:schemeClr val="dk1"/>
                </a:solidFill>
                <a:latin typeface="Georgia"/>
                <a:ea typeface="Georgia"/>
                <a:cs typeface="Georgia"/>
                <a:sym typeface="Georgia"/>
              </a:defRPr>
            </a:lvl2pPr>
            <a:lvl3pPr marR="0" lvl="2" algn="l" rtl="0">
              <a:lnSpc>
                <a:spcPct val="100000"/>
              </a:lnSpc>
              <a:spcBef>
                <a:spcPts val="388"/>
              </a:spcBef>
              <a:spcAft>
                <a:spcPts val="0"/>
              </a:spcAft>
              <a:buClr>
                <a:srgbClr val="D6ACAB"/>
              </a:buClr>
              <a:buSzPts val="1785"/>
              <a:buFont typeface="Noto Sans Symbols"/>
              <a:buChar char="⚫"/>
              <a:defRPr sz="2100" b="0" i="0" u="none" strike="noStrike" cap="none">
                <a:solidFill>
                  <a:schemeClr val="dk1"/>
                </a:solidFill>
                <a:latin typeface="Georgia"/>
                <a:ea typeface="Georgia"/>
                <a:cs typeface="Georgia"/>
                <a:sym typeface="Georgia"/>
              </a:defRPr>
            </a:lvl3pPr>
            <a:lvl4pPr marR="0" lvl="3" algn="l" rtl="0">
              <a:lnSpc>
                <a:spcPct val="100000"/>
              </a:lnSpc>
              <a:spcBef>
                <a:spcPts val="388"/>
              </a:spcBef>
              <a:spcAft>
                <a:spcPts val="0"/>
              </a:spcAft>
              <a:buClr>
                <a:srgbClr val="3667C4"/>
              </a:buClr>
              <a:buSzPts val="1680"/>
              <a:buFont typeface="Noto Sans Symbols"/>
              <a:buChar char="⚫"/>
              <a:defRPr sz="2100" b="0" i="0" u="none" strike="noStrike" cap="none">
                <a:solidFill>
                  <a:schemeClr val="dk1"/>
                </a:solidFill>
                <a:latin typeface="Georgia"/>
                <a:ea typeface="Georgia"/>
                <a:cs typeface="Georgia"/>
                <a:sym typeface="Georgia"/>
              </a:defRPr>
            </a:lvl4pPr>
            <a:lvl5pPr marR="0" lvl="4" algn="l" rtl="0">
              <a:lnSpc>
                <a:spcPct val="100000"/>
              </a:lnSpc>
              <a:spcBef>
                <a:spcPts val="388"/>
              </a:spcBef>
              <a:spcAft>
                <a:spcPts val="0"/>
              </a:spcAft>
              <a:buClr>
                <a:srgbClr val="3667C4"/>
              </a:buClr>
              <a:buSzPts val="2100"/>
              <a:buFont typeface="Georgia"/>
              <a:buChar char="o"/>
              <a:defRPr sz="2100" b="0" i="0" u="none" strike="noStrike" cap="none">
                <a:solidFill>
                  <a:schemeClr val="dk1"/>
                </a:solidFill>
                <a:latin typeface="Georgia"/>
                <a:ea typeface="Georgia"/>
                <a:cs typeface="Georgia"/>
                <a:sym typeface="Georgia"/>
              </a:defRPr>
            </a:lvl5pPr>
            <a:lvl6pPr marR="0" lvl="5"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R="0" lvl="6"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R="0" lvl="7"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R="0" lvl="8"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pic>
        <p:nvPicPr>
          <p:cNvPr id="94" name="Google Shape;94;p61"/>
          <p:cNvPicPr preferRelativeResize="0"/>
          <p:nvPr/>
        </p:nvPicPr>
        <p:blipFill rotWithShape="1">
          <a:blip r:embed="rId2">
            <a:alphaModFix/>
          </a:blip>
          <a:srcRect/>
          <a:stretch/>
        </p:blipFill>
        <p:spPr>
          <a:xfrm>
            <a:off x="7772400" y="6326189"/>
            <a:ext cx="1430337" cy="712785"/>
          </a:xfrm>
          <a:prstGeom prst="rect">
            <a:avLst/>
          </a:prstGeom>
          <a:blipFill rotWithShape="1">
            <a:blip r:embed="rId3">
              <a:alphaModFix/>
            </a:blip>
            <a:stretch>
              <a:fillRect/>
            </a:stretch>
          </a:blipFill>
          <a:ln>
            <a:noFill/>
          </a:ln>
        </p:spPr>
      </p:pic>
      <p:pic>
        <p:nvPicPr>
          <p:cNvPr id="95" name="Google Shape;95;p61"/>
          <p:cNvPicPr preferRelativeResize="0"/>
          <p:nvPr/>
        </p:nvPicPr>
        <p:blipFill rotWithShape="1">
          <a:blip r:embed="rId2">
            <a:alphaModFix/>
          </a:blip>
          <a:srcRect/>
          <a:stretch/>
        </p:blipFill>
        <p:spPr>
          <a:xfrm>
            <a:off x="703263" y="76200"/>
            <a:ext cx="1430337" cy="7127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Slide w/ Top Bar">
  <p:cSld name="Blank Slide w/ Top Bar">
    <p:spTree>
      <p:nvGrpSpPr>
        <p:cNvPr id="1" name="Shape 96"/>
        <p:cNvGrpSpPr/>
        <p:nvPr/>
      </p:nvGrpSpPr>
      <p:grpSpPr>
        <a:xfrm>
          <a:off x="0" y="0"/>
          <a:ext cx="0" cy="0"/>
          <a:chOff x="0" y="0"/>
          <a:chExt cx="0" cy="0"/>
        </a:xfrm>
      </p:grpSpPr>
      <p:sp>
        <p:nvSpPr>
          <p:cNvPr id="97" name="Google Shape;97;p62"/>
          <p:cNvSpPr/>
          <p:nvPr/>
        </p:nvSpPr>
        <p:spPr>
          <a:xfrm>
            <a:off x="0" y="0"/>
            <a:ext cx="9601200" cy="609600"/>
          </a:xfrm>
          <a:prstGeom prst="rect">
            <a:avLst/>
          </a:prstGeom>
          <a:solidFill>
            <a:srgbClr val="3E281F"/>
          </a:solidFill>
          <a:ln>
            <a:noFill/>
          </a:ln>
          <a:effectLst>
            <a:outerShdw dist="25400" dir="5400000" algn="t" rotWithShape="0">
              <a:srgbClr val="80808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98" name="Google Shape;98;p62"/>
          <p:cNvSpPr/>
          <p:nvPr/>
        </p:nvSpPr>
        <p:spPr>
          <a:xfrm>
            <a:off x="0" y="609600"/>
            <a:ext cx="9601200" cy="76200"/>
          </a:xfrm>
          <a:prstGeom prst="rect">
            <a:avLst/>
          </a:prstGeom>
          <a:solidFill>
            <a:srgbClr val="DF0000"/>
          </a:solidFill>
          <a:ln w="9525" cap="flat" cmpd="sng">
            <a:solidFill>
              <a:srgbClr val="CD0920"/>
            </a:solidFill>
            <a:prstDash val="solid"/>
            <a:round/>
            <a:headEnd type="none" w="sm" len="sm"/>
            <a:tailEnd type="none" w="sm" len="sm"/>
          </a:ln>
          <a:effectLst>
            <a:outerShdw dist="25400" dir="5400000" algn="t" rotWithShape="0">
              <a:srgbClr val="80808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pic>
        <p:nvPicPr>
          <p:cNvPr id="99" name="Google Shape;99;p62"/>
          <p:cNvPicPr preferRelativeResize="0"/>
          <p:nvPr/>
        </p:nvPicPr>
        <p:blipFill rotWithShape="1">
          <a:blip r:embed="rId2">
            <a:alphaModFix/>
          </a:blip>
          <a:srcRect/>
          <a:stretch/>
        </p:blipFill>
        <p:spPr>
          <a:xfrm>
            <a:off x="703263" y="76200"/>
            <a:ext cx="1430337" cy="71278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losing Slide w/ Logo">
  <p:cSld name="Closing Slide w/ Logo">
    <p:spTree>
      <p:nvGrpSpPr>
        <p:cNvPr id="1" name="Shape 100"/>
        <p:cNvGrpSpPr/>
        <p:nvPr/>
      </p:nvGrpSpPr>
      <p:grpSpPr>
        <a:xfrm>
          <a:off x="0" y="0"/>
          <a:ext cx="0" cy="0"/>
          <a:chOff x="0" y="0"/>
          <a:chExt cx="0" cy="0"/>
        </a:xfrm>
      </p:grpSpPr>
      <p:sp>
        <p:nvSpPr>
          <p:cNvPr id="101" name="Google Shape;101;p63"/>
          <p:cNvSpPr txBox="1"/>
          <p:nvPr/>
        </p:nvSpPr>
        <p:spPr>
          <a:xfrm>
            <a:off x="0" y="6705600"/>
            <a:ext cx="9601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30000">
                <a:solidFill>
                  <a:schemeClr val="dk1"/>
                </a:solidFill>
                <a:latin typeface="Arial"/>
                <a:ea typeface="Arial"/>
                <a:cs typeface="Arial"/>
                <a:sym typeface="Arial"/>
              </a:rPr>
              <a:t>© 2016 Brown University</a:t>
            </a:r>
            <a:endParaRPr sz="1400" b="0" i="0" u="none" strike="noStrike" cap="none">
              <a:solidFill>
                <a:srgbClr val="000000"/>
              </a:solidFill>
              <a:latin typeface="Arial"/>
              <a:ea typeface="Arial"/>
              <a:cs typeface="Arial"/>
              <a:sym typeface="Arial"/>
            </a:endParaRPr>
          </a:p>
        </p:txBody>
      </p:sp>
      <p:pic>
        <p:nvPicPr>
          <p:cNvPr id="102" name="Google Shape;102;p63" descr="Brown Logo_2016_2 Color Process HZ_2400.eps"/>
          <p:cNvPicPr preferRelativeResize="0"/>
          <p:nvPr/>
        </p:nvPicPr>
        <p:blipFill rotWithShape="1">
          <a:blip r:embed="rId2">
            <a:alphaModFix/>
          </a:blip>
          <a:srcRect/>
          <a:stretch/>
        </p:blipFill>
        <p:spPr>
          <a:xfrm>
            <a:off x="2667000" y="2595486"/>
            <a:ext cx="4267200" cy="211152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losing Slide w/ Image and Logo">
  <p:cSld name="Closing Slide w/ Image and Logo">
    <p:spTree>
      <p:nvGrpSpPr>
        <p:cNvPr id="1" name="Shape 103"/>
        <p:cNvGrpSpPr/>
        <p:nvPr/>
      </p:nvGrpSpPr>
      <p:grpSpPr>
        <a:xfrm>
          <a:off x="0" y="0"/>
          <a:ext cx="0" cy="0"/>
          <a:chOff x="0" y="0"/>
          <a:chExt cx="0" cy="0"/>
        </a:xfrm>
      </p:grpSpPr>
      <p:pic>
        <p:nvPicPr>
          <p:cNvPr id="104" name="Google Shape;104;p64"/>
          <p:cNvPicPr preferRelativeResize="0"/>
          <p:nvPr/>
        </p:nvPicPr>
        <p:blipFill rotWithShape="1">
          <a:blip r:embed="rId2">
            <a:alphaModFix/>
          </a:blip>
          <a:srcRect/>
          <a:stretch/>
        </p:blipFill>
        <p:spPr>
          <a:xfrm>
            <a:off x="0" y="457200"/>
            <a:ext cx="9601200" cy="6400800"/>
          </a:xfrm>
          <a:prstGeom prst="rect">
            <a:avLst/>
          </a:prstGeom>
          <a:noFill/>
          <a:ln>
            <a:noFill/>
          </a:ln>
        </p:spPr>
      </p:pic>
      <p:pic>
        <p:nvPicPr>
          <p:cNvPr id="105" name="Google Shape;105;p64"/>
          <p:cNvPicPr preferRelativeResize="0"/>
          <p:nvPr/>
        </p:nvPicPr>
        <p:blipFill rotWithShape="1">
          <a:blip r:embed="rId3">
            <a:alphaModFix/>
          </a:blip>
          <a:srcRect/>
          <a:stretch/>
        </p:blipFill>
        <p:spPr>
          <a:xfrm>
            <a:off x="1873170" y="1752600"/>
            <a:ext cx="5854860" cy="2917672"/>
          </a:xfrm>
          <a:prstGeom prst="rect">
            <a:avLst/>
          </a:prstGeom>
          <a:noFill/>
          <a:ln>
            <a:noFill/>
          </a:ln>
        </p:spPr>
      </p:pic>
      <p:sp>
        <p:nvSpPr>
          <p:cNvPr id="106" name="Google Shape;106;p64"/>
          <p:cNvSpPr txBox="1"/>
          <p:nvPr/>
        </p:nvSpPr>
        <p:spPr>
          <a:xfrm>
            <a:off x="0" y="7038201"/>
            <a:ext cx="9601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30000">
                <a:solidFill>
                  <a:schemeClr val="dk1"/>
                </a:solidFill>
                <a:latin typeface="Arial"/>
                <a:ea typeface="Arial"/>
                <a:cs typeface="Arial"/>
                <a:sym typeface="Arial"/>
              </a:rPr>
              <a:t>© 2016 Brown University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Opening Slide">
  <p:cSld name="Standard Opening Slide">
    <p:spTree>
      <p:nvGrpSpPr>
        <p:cNvPr id="1" name="Shape 18"/>
        <p:cNvGrpSpPr/>
        <p:nvPr/>
      </p:nvGrpSpPr>
      <p:grpSpPr>
        <a:xfrm>
          <a:off x="0" y="0"/>
          <a:ext cx="0" cy="0"/>
          <a:chOff x="0" y="0"/>
          <a:chExt cx="0" cy="0"/>
        </a:xfrm>
      </p:grpSpPr>
      <p:sp>
        <p:nvSpPr>
          <p:cNvPr id="19" name="Google Shape;19;p45"/>
          <p:cNvSpPr txBox="1">
            <a:spLocks noGrp="1"/>
          </p:cNvSpPr>
          <p:nvPr>
            <p:ph type="title"/>
          </p:nvPr>
        </p:nvSpPr>
        <p:spPr>
          <a:xfrm>
            <a:off x="1447800" y="1371600"/>
            <a:ext cx="7848600" cy="12192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cxnSp>
        <p:nvCxnSpPr>
          <p:cNvPr id="20" name="Google Shape;20;p45"/>
          <p:cNvCxnSpPr/>
          <p:nvPr/>
        </p:nvCxnSpPr>
        <p:spPr>
          <a:xfrm>
            <a:off x="1519238" y="2667000"/>
            <a:ext cx="8081962"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
        <p:nvSpPr>
          <p:cNvPr id="21" name="Google Shape;21;p45"/>
          <p:cNvSpPr txBox="1">
            <a:spLocks noGrp="1"/>
          </p:cNvSpPr>
          <p:nvPr>
            <p:ph type="subTitle" idx="1"/>
          </p:nvPr>
        </p:nvSpPr>
        <p:spPr>
          <a:xfrm>
            <a:off x="1432560" y="3048000"/>
            <a:ext cx="7863840" cy="12954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13"/>
              </a:spcBef>
              <a:spcAft>
                <a:spcPts val="0"/>
              </a:spcAft>
              <a:buClr>
                <a:schemeClr val="accent1"/>
              </a:buClr>
              <a:buSzPts val="2295"/>
              <a:buFont typeface="Noto Sans Symbols"/>
              <a:buNone/>
              <a:defRPr sz="2700" b="0" i="0" u="none" strike="noStrike" cap="none">
                <a:solidFill>
                  <a:schemeClr val="dk2"/>
                </a:solidFill>
                <a:latin typeface="Georgia"/>
                <a:ea typeface="Georgia"/>
                <a:cs typeface="Georgia"/>
                <a:sym typeface="Georgia"/>
              </a:defRPr>
            </a:lvl1pPr>
            <a:lvl2pPr marR="0" lvl="1" algn="ctr" rtl="0">
              <a:lnSpc>
                <a:spcPct val="100000"/>
              </a:lnSpc>
              <a:spcBef>
                <a:spcPts val="388"/>
              </a:spcBef>
              <a:spcAft>
                <a:spcPts val="0"/>
              </a:spcAft>
              <a:buClr>
                <a:schemeClr val="accent2"/>
              </a:buClr>
              <a:buSzPts val="2125"/>
              <a:buFont typeface="Noto Sans Symbols"/>
              <a:buNone/>
              <a:defRPr sz="2500" b="0" i="0" u="none" strike="noStrike" cap="none">
                <a:solidFill>
                  <a:schemeClr val="dk1"/>
                </a:solidFill>
                <a:latin typeface="Georgia"/>
                <a:ea typeface="Georgia"/>
                <a:cs typeface="Georgia"/>
                <a:sym typeface="Georgia"/>
              </a:defRPr>
            </a:lvl2pPr>
            <a:lvl3pPr marR="0" lvl="2" algn="ctr" rtl="0">
              <a:lnSpc>
                <a:spcPct val="100000"/>
              </a:lnSpc>
              <a:spcBef>
                <a:spcPts val="388"/>
              </a:spcBef>
              <a:spcAft>
                <a:spcPts val="0"/>
              </a:spcAft>
              <a:buClr>
                <a:srgbClr val="D6ACAB"/>
              </a:buClr>
              <a:buSzPts val="1785"/>
              <a:buFont typeface="Noto Sans Symbols"/>
              <a:buNone/>
              <a:defRPr sz="2100" b="0" i="0" u="none" strike="noStrike" cap="none">
                <a:solidFill>
                  <a:schemeClr val="dk1"/>
                </a:solidFill>
                <a:latin typeface="Georgia"/>
                <a:ea typeface="Georgia"/>
                <a:cs typeface="Georgia"/>
                <a:sym typeface="Georgia"/>
              </a:defRPr>
            </a:lvl3pPr>
            <a:lvl4pPr marR="0" lvl="3" algn="ctr" rtl="0">
              <a:lnSpc>
                <a:spcPct val="100000"/>
              </a:lnSpc>
              <a:spcBef>
                <a:spcPts val="388"/>
              </a:spcBef>
              <a:spcAft>
                <a:spcPts val="0"/>
              </a:spcAft>
              <a:buClr>
                <a:srgbClr val="3667C4"/>
              </a:buClr>
              <a:buSzPts val="1680"/>
              <a:buFont typeface="Noto Sans Symbols"/>
              <a:buNone/>
              <a:defRPr sz="2100" b="0" i="0" u="none" strike="noStrike" cap="none">
                <a:solidFill>
                  <a:schemeClr val="dk1"/>
                </a:solidFill>
                <a:latin typeface="Georgia"/>
                <a:ea typeface="Georgia"/>
                <a:cs typeface="Georgia"/>
                <a:sym typeface="Georgia"/>
              </a:defRPr>
            </a:lvl4pPr>
            <a:lvl5pPr marR="0" lvl="4" algn="ctr" rtl="0">
              <a:lnSpc>
                <a:spcPct val="100000"/>
              </a:lnSpc>
              <a:spcBef>
                <a:spcPts val="388"/>
              </a:spcBef>
              <a:spcAft>
                <a:spcPts val="0"/>
              </a:spcAft>
              <a:buClr>
                <a:srgbClr val="3667C4"/>
              </a:buClr>
              <a:buSzPts val="2100"/>
              <a:buFont typeface="Georgia"/>
              <a:buNone/>
              <a:defRPr sz="2100" b="0" i="0" u="none" strike="noStrike" cap="none">
                <a:solidFill>
                  <a:schemeClr val="dk1"/>
                </a:solidFill>
                <a:latin typeface="Georgia"/>
                <a:ea typeface="Georgia"/>
                <a:cs typeface="Georgia"/>
                <a:sym typeface="Georgia"/>
              </a:defRPr>
            </a:lvl5pPr>
            <a:lvl6pPr marR="0" lvl="5" algn="ctr" rtl="0">
              <a:lnSpc>
                <a:spcPct val="100000"/>
              </a:lnSpc>
              <a:spcBef>
                <a:spcPts val="391"/>
              </a:spcBef>
              <a:spcAft>
                <a:spcPts val="0"/>
              </a:spcAft>
              <a:buClr>
                <a:schemeClr val="accent3"/>
              </a:buClr>
              <a:buSzPts val="1900"/>
              <a:buFont typeface="Georgia"/>
              <a:buNone/>
              <a:defRPr sz="1900" b="0" i="0" u="none" strike="noStrike" cap="none">
                <a:solidFill>
                  <a:schemeClr val="dk1"/>
                </a:solidFill>
                <a:latin typeface="Georgia"/>
                <a:ea typeface="Georgia"/>
                <a:cs typeface="Georgia"/>
                <a:sym typeface="Georgia"/>
              </a:defRPr>
            </a:lvl6pPr>
            <a:lvl7pPr marR="0" lvl="6" algn="ctr" rtl="0">
              <a:lnSpc>
                <a:spcPct val="100000"/>
              </a:lnSpc>
              <a:spcBef>
                <a:spcPts val="391"/>
              </a:spcBef>
              <a:spcAft>
                <a:spcPts val="0"/>
              </a:spcAft>
              <a:buClr>
                <a:schemeClr val="accent2"/>
              </a:buClr>
              <a:buSzPts val="1900"/>
              <a:buFont typeface="Georgia"/>
              <a:buNone/>
              <a:defRPr sz="1900" b="0" i="0" u="none" strike="noStrike" cap="none">
                <a:solidFill>
                  <a:schemeClr val="dk1"/>
                </a:solidFill>
                <a:latin typeface="Georgia"/>
                <a:ea typeface="Georgia"/>
                <a:cs typeface="Georgia"/>
                <a:sym typeface="Georgia"/>
              </a:defRPr>
            </a:lvl7pPr>
            <a:lvl8pPr marR="0" lvl="7" algn="ctr" rtl="0">
              <a:lnSpc>
                <a:spcPct val="100000"/>
              </a:lnSpc>
              <a:spcBef>
                <a:spcPts val="391"/>
              </a:spcBef>
              <a:spcAft>
                <a:spcPts val="0"/>
              </a:spcAft>
              <a:buClr>
                <a:srgbClr val="ECA8A8"/>
              </a:buClr>
              <a:buSzPts val="1900"/>
              <a:buFont typeface="Georgia"/>
              <a:buNone/>
              <a:defRPr sz="1900" b="0" i="0" u="none" strike="noStrike" cap="none">
                <a:solidFill>
                  <a:schemeClr val="dk1"/>
                </a:solidFill>
                <a:latin typeface="Georgia"/>
                <a:ea typeface="Georgia"/>
                <a:cs typeface="Georgia"/>
                <a:sym typeface="Georgia"/>
              </a:defRPr>
            </a:lvl8pPr>
            <a:lvl9pPr marR="0" lvl="8" algn="ctr" rtl="0">
              <a:lnSpc>
                <a:spcPct val="100000"/>
              </a:lnSpc>
              <a:spcBef>
                <a:spcPts val="391"/>
              </a:spcBef>
              <a:spcAft>
                <a:spcPts val="0"/>
              </a:spcAft>
              <a:buClr>
                <a:schemeClr val="accent2"/>
              </a:buClr>
              <a:buSzPts val="1900"/>
              <a:buFont typeface="Georgia"/>
              <a:buNone/>
              <a:defRPr sz="1900" b="0" i="0" u="none" strike="noStrike" cap="none">
                <a:solidFill>
                  <a:schemeClr val="dk1"/>
                </a:solidFill>
                <a:latin typeface="Georgia"/>
                <a:ea typeface="Georgia"/>
                <a:cs typeface="Georgia"/>
                <a:sym typeface="Georgia"/>
              </a:defRPr>
            </a:lvl9pPr>
          </a:lstStyle>
          <a:p>
            <a:endParaRPr/>
          </a:p>
        </p:txBody>
      </p:sp>
      <p:sp>
        <p:nvSpPr>
          <p:cNvPr id="22" name="Google Shape;22;p45"/>
          <p:cNvSpPr txBox="1">
            <a:spLocks noGrp="1"/>
          </p:cNvSpPr>
          <p:nvPr>
            <p:ph type="body" idx="2"/>
          </p:nvPr>
        </p:nvSpPr>
        <p:spPr>
          <a:xfrm>
            <a:off x="1447800" y="4876800"/>
            <a:ext cx="5562600" cy="381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80000"/>
              </a:lnSpc>
              <a:spcBef>
                <a:spcPts val="613"/>
              </a:spcBef>
              <a:spcAft>
                <a:spcPts val="0"/>
              </a:spcAft>
              <a:buClr>
                <a:schemeClr val="accent1"/>
              </a:buClr>
              <a:buSzPts val="1530"/>
              <a:buFont typeface="Noto Sans Symbols"/>
              <a:buNone/>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88"/>
              </a:spcBef>
              <a:spcAft>
                <a:spcPts val="0"/>
              </a:spcAft>
              <a:buClr>
                <a:schemeClr val="accent2"/>
              </a:buClr>
              <a:buSzPts val="1530"/>
              <a:buFont typeface="Noto Sans Symbols"/>
              <a:buChar char="⚫"/>
              <a:defRPr sz="1800" b="0" i="0" u="none" strike="noStrike" cap="none">
                <a:solidFill>
                  <a:schemeClr val="dk1"/>
                </a:solidFill>
                <a:latin typeface="Arial"/>
                <a:ea typeface="Arial"/>
                <a:cs typeface="Arial"/>
                <a:sym typeface="Arial"/>
              </a:defRPr>
            </a:lvl2pPr>
            <a:lvl3pPr marL="1371600" marR="0" lvl="2" indent="-325755" algn="l" rtl="0">
              <a:lnSpc>
                <a:spcPct val="100000"/>
              </a:lnSpc>
              <a:spcBef>
                <a:spcPts val="388"/>
              </a:spcBef>
              <a:spcAft>
                <a:spcPts val="0"/>
              </a:spcAft>
              <a:buClr>
                <a:srgbClr val="D6ACAB"/>
              </a:buClr>
              <a:buSzPts val="153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lnSpc>
                <a:spcPct val="100000"/>
              </a:lnSpc>
              <a:spcBef>
                <a:spcPts val="388"/>
              </a:spcBef>
              <a:spcAft>
                <a:spcPts val="0"/>
              </a:spcAft>
              <a:buClr>
                <a:srgbClr val="3667C4"/>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88"/>
              </a:spcBef>
              <a:spcAft>
                <a:spcPts val="0"/>
              </a:spcAft>
              <a:buClr>
                <a:srgbClr val="3667C4"/>
              </a:buClr>
              <a:buSzPts val="1800"/>
              <a:buFont typeface="Arial"/>
              <a:buChar char="o"/>
              <a:defRPr sz="1800" b="0" i="0" u="none" strike="noStrike" cap="none">
                <a:solidFill>
                  <a:schemeClr val="dk1"/>
                </a:solidFill>
                <a:latin typeface="Arial"/>
                <a:ea typeface="Arial"/>
                <a:cs typeface="Arial"/>
                <a:sym typeface="Arial"/>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23" name="Google Shape;23;p45"/>
          <p:cNvSpPr txBox="1">
            <a:spLocks noGrp="1"/>
          </p:cNvSpPr>
          <p:nvPr>
            <p:ph type="body" idx="3"/>
          </p:nvPr>
        </p:nvSpPr>
        <p:spPr>
          <a:xfrm>
            <a:off x="1447800" y="5486400"/>
            <a:ext cx="5562600" cy="381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80000"/>
              </a:lnSpc>
              <a:spcBef>
                <a:spcPts val="613"/>
              </a:spcBef>
              <a:spcAft>
                <a:spcPts val="0"/>
              </a:spcAft>
              <a:buClr>
                <a:schemeClr val="accent1"/>
              </a:buClr>
              <a:buSzPts val="1530"/>
              <a:buFont typeface="Noto Sans Symbols"/>
              <a:buNone/>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88"/>
              </a:spcBef>
              <a:spcAft>
                <a:spcPts val="0"/>
              </a:spcAft>
              <a:buClr>
                <a:schemeClr val="accent2"/>
              </a:buClr>
              <a:buSzPts val="1530"/>
              <a:buFont typeface="Noto Sans Symbols"/>
              <a:buChar char="⚫"/>
              <a:defRPr sz="1800" b="0" i="0" u="none" strike="noStrike" cap="none">
                <a:solidFill>
                  <a:schemeClr val="dk1"/>
                </a:solidFill>
                <a:latin typeface="Arial"/>
                <a:ea typeface="Arial"/>
                <a:cs typeface="Arial"/>
                <a:sym typeface="Arial"/>
              </a:defRPr>
            </a:lvl2pPr>
            <a:lvl3pPr marL="1371600" marR="0" lvl="2" indent="-325755" algn="l" rtl="0">
              <a:lnSpc>
                <a:spcPct val="100000"/>
              </a:lnSpc>
              <a:spcBef>
                <a:spcPts val="388"/>
              </a:spcBef>
              <a:spcAft>
                <a:spcPts val="0"/>
              </a:spcAft>
              <a:buClr>
                <a:srgbClr val="D6ACAB"/>
              </a:buClr>
              <a:buSzPts val="153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lnSpc>
                <a:spcPct val="100000"/>
              </a:lnSpc>
              <a:spcBef>
                <a:spcPts val="388"/>
              </a:spcBef>
              <a:spcAft>
                <a:spcPts val="0"/>
              </a:spcAft>
              <a:buClr>
                <a:srgbClr val="3667C4"/>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88"/>
              </a:spcBef>
              <a:spcAft>
                <a:spcPts val="0"/>
              </a:spcAft>
              <a:buClr>
                <a:srgbClr val="3667C4"/>
              </a:buClr>
              <a:buSzPts val="1800"/>
              <a:buFont typeface="Arial"/>
              <a:buChar char="o"/>
              <a:defRPr sz="1800" b="0" i="0" u="none" strike="noStrike" cap="none">
                <a:solidFill>
                  <a:schemeClr val="dk1"/>
                </a:solidFill>
                <a:latin typeface="Arial"/>
                <a:ea typeface="Arial"/>
                <a:cs typeface="Arial"/>
                <a:sym typeface="Arial"/>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10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ndard Opening Slide">
  <p:cSld name="Standard Opening Slide">
    <p:spTree>
      <p:nvGrpSpPr>
        <p:cNvPr id="1" name="Shape 13"/>
        <p:cNvGrpSpPr/>
        <p:nvPr/>
      </p:nvGrpSpPr>
      <p:grpSpPr>
        <a:xfrm>
          <a:off x="0" y="0"/>
          <a:ext cx="0" cy="0"/>
          <a:chOff x="0" y="0"/>
          <a:chExt cx="0" cy="0"/>
        </a:xfrm>
      </p:grpSpPr>
      <p:sp>
        <p:nvSpPr>
          <p:cNvPr id="14" name="Google Shape;14;p45"/>
          <p:cNvSpPr txBox="1">
            <a:spLocks noGrp="1"/>
          </p:cNvSpPr>
          <p:nvPr>
            <p:ph type="title"/>
          </p:nvPr>
        </p:nvSpPr>
        <p:spPr>
          <a:xfrm>
            <a:off x="1447800" y="1371600"/>
            <a:ext cx="7848600" cy="12192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cxnSp>
        <p:nvCxnSpPr>
          <p:cNvPr id="15" name="Google Shape;15;p45"/>
          <p:cNvCxnSpPr/>
          <p:nvPr/>
        </p:nvCxnSpPr>
        <p:spPr>
          <a:xfrm>
            <a:off x="1519238" y="2667000"/>
            <a:ext cx="8081962"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
        <p:nvSpPr>
          <p:cNvPr id="16" name="Google Shape;16;p45"/>
          <p:cNvSpPr txBox="1">
            <a:spLocks noGrp="1"/>
          </p:cNvSpPr>
          <p:nvPr>
            <p:ph type="subTitle" idx="1"/>
          </p:nvPr>
        </p:nvSpPr>
        <p:spPr>
          <a:xfrm>
            <a:off x="1432560" y="3048000"/>
            <a:ext cx="7863840" cy="12954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13"/>
              </a:spcBef>
              <a:spcAft>
                <a:spcPts val="0"/>
              </a:spcAft>
              <a:buClr>
                <a:schemeClr val="accent1"/>
              </a:buClr>
              <a:buSzPts val="2295"/>
              <a:buFont typeface="Noto Sans Symbols"/>
              <a:buNone/>
              <a:defRPr sz="2700" b="0" i="0" u="none" strike="noStrike" cap="none">
                <a:solidFill>
                  <a:schemeClr val="dk2"/>
                </a:solidFill>
                <a:latin typeface="Georgia"/>
                <a:ea typeface="Georgia"/>
                <a:cs typeface="Georgia"/>
                <a:sym typeface="Georgia"/>
              </a:defRPr>
            </a:lvl1pPr>
            <a:lvl2pPr marR="0" lvl="1" algn="ctr" rtl="0">
              <a:lnSpc>
                <a:spcPct val="100000"/>
              </a:lnSpc>
              <a:spcBef>
                <a:spcPts val="388"/>
              </a:spcBef>
              <a:spcAft>
                <a:spcPts val="0"/>
              </a:spcAft>
              <a:buClr>
                <a:schemeClr val="accent2"/>
              </a:buClr>
              <a:buSzPts val="2125"/>
              <a:buFont typeface="Noto Sans Symbols"/>
              <a:buNone/>
              <a:defRPr sz="2500" b="0" i="0" u="none" strike="noStrike" cap="none">
                <a:solidFill>
                  <a:schemeClr val="dk1"/>
                </a:solidFill>
                <a:latin typeface="Georgia"/>
                <a:ea typeface="Georgia"/>
                <a:cs typeface="Georgia"/>
                <a:sym typeface="Georgia"/>
              </a:defRPr>
            </a:lvl2pPr>
            <a:lvl3pPr marR="0" lvl="2" algn="ctr" rtl="0">
              <a:lnSpc>
                <a:spcPct val="100000"/>
              </a:lnSpc>
              <a:spcBef>
                <a:spcPts val="388"/>
              </a:spcBef>
              <a:spcAft>
                <a:spcPts val="0"/>
              </a:spcAft>
              <a:buClr>
                <a:srgbClr val="D6ACAB"/>
              </a:buClr>
              <a:buSzPts val="1785"/>
              <a:buFont typeface="Noto Sans Symbols"/>
              <a:buNone/>
              <a:defRPr sz="2100" b="0" i="0" u="none" strike="noStrike" cap="none">
                <a:solidFill>
                  <a:schemeClr val="dk1"/>
                </a:solidFill>
                <a:latin typeface="Georgia"/>
                <a:ea typeface="Georgia"/>
                <a:cs typeface="Georgia"/>
                <a:sym typeface="Georgia"/>
              </a:defRPr>
            </a:lvl3pPr>
            <a:lvl4pPr marR="0" lvl="3" algn="ctr" rtl="0">
              <a:lnSpc>
                <a:spcPct val="100000"/>
              </a:lnSpc>
              <a:spcBef>
                <a:spcPts val="388"/>
              </a:spcBef>
              <a:spcAft>
                <a:spcPts val="0"/>
              </a:spcAft>
              <a:buClr>
                <a:srgbClr val="3667C4"/>
              </a:buClr>
              <a:buSzPts val="1680"/>
              <a:buFont typeface="Noto Sans Symbols"/>
              <a:buNone/>
              <a:defRPr sz="2100" b="0" i="0" u="none" strike="noStrike" cap="none">
                <a:solidFill>
                  <a:schemeClr val="dk1"/>
                </a:solidFill>
                <a:latin typeface="Georgia"/>
                <a:ea typeface="Georgia"/>
                <a:cs typeface="Georgia"/>
                <a:sym typeface="Georgia"/>
              </a:defRPr>
            </a:lvl4pPr>
            <a:lvl5pPr marR="0" lvl="4" algn="ctr" rtl="0">
              <a:lnSpc>
                <a:spcPct val="100000"/>
              </a:lnSpc>
              <a:spcBef>
                <a:spcPts val="388"/>
              </a:spcBef>
              <a:spcAft>
                <a:spcPts val="0"/>
              </a:spcAft>
              <a:buClr>
                <a:srgbClr val="3667C4"/>
              </a:buClr>
              <a:buSzPts val="2100"/>
              <a:buFont typeface="Georgia"/>
              <a:buNone/>
              <a:defRPr sz="2100" b="0" i="0" u="none" strike="noStrike" cap="none">
                <a:solidFill>
                  <a:schemeClr val="dk1"/>
                </a:solidFill>
                <a:latin typeface="Georgia"/>
                <a:ea typeface="Georgia"/>
                <a:cs typeface="Georgia"/>
                <a:sym typeface="Georgia"/>
              </a:defRPr>
            </a:lvl5pPr>
            <a:lvl6pPr marR="0" lvl="5" algn="ctr" rtl="0">
              <a:lnSpc>
                <a:spcPct val="100000"/>
              </a:lnSpc>
              <a:spcBef>
                <a:spcPts val="391"/>
              </a:spcBef>
              <a:spcAft>
                <a:spcPts val="0"/>
              </a:spcAft>
              <a:buClr>
                <a:schemeClr val="accent3"/>
              </a:buClr>
              <a:buSzPts val="1900"/>
              <a:buFont typeface="Georgia"/>
              <a:buNone/>
              <a:defRPr sz="1900" b="0" i="0" u="none" strike="noStrike" cap="none">
                <a:solidFill>
                  <a:schemeClr val="dk1"/>
                </a:solidFill>
                <a:latin typeface="Georgia"/>
                <a:ea typeface="Georgia"/>
                <a:cs typeface="Georgia"/>
                <a:sym typeface="Georgia"/>
              </a:defRPr>
            </a:lvl6pPr>
            <a:lvl7pPr marR="0" lvl="6" algn="ctr" rtl="0">
              <a:lnSpc>
                <a:spcPct val="100000"/>
              </a:lnSpc>
              <a:spcBef>
                <a:spcPts val="391"/>
              </a:spcBef>
              <a:spcAft>
                <a:spcPts val="0"/>
              </a:spcAft>
              <a:buClr>
                <a:schemeClr val="accent2"/>
              </a:buClr>
              <a:buSzPts val="1900"/>
              <a:buFont typeface="Georgia"/>
              <a:buNone/>
              <a:defRPr sz="1900" b="0" i="0" u="none" strike="noStrike" cap="none">
                <a:solidFill>
                  <a:schemeClr val="dk1"/>
                </a:solidFill>
                <a:latin typeface="Georgia"/>
                <a:ea typeface="Georgia"/>
                <a:cs typeface="Georgia"/>
                <a:sym typeface="Georgia"/>
              </a:defRPr>
            </a:lvl7pPr>
            <a:lvl8pPr marR="0" lvl="7" algn="ctr" rtl="0">
              <a:lnSpc>
                <a:spcPct val="100000"/>
              </a:lnSpc>
              <a:spcBef>
                <a:spcPts val="391"/>
              </a:spcBef>
              <a:spcAft>
                <a:spcPts val="0"/>
              </a:spcAft>
              <a:buClr>
                <a:srgbClr val="ECA8A8"/>
              </a:buClr>
              <a:buSzPts val="1900"/>
              <a:buFont typeface="Georgia"/>
              <a:buNone/>
              <a:defRPr sz="1900" b="0" i="0" u="none" strike="noStrike" cap="none">
                <a:solidFill>
                  <a:schemeClr val="dk1"/>
                </a:solidFill>
                <a:latin typeface="Georgia"/>
                <a:ea typeface="Georgia"/>
                <a:cs typeface="Georgia"/>
                <a:sym typeface="Georgia"/>
              </a:defRPr>
            </a:lvl8pPr>
            <a:lvl9pPr marR="0" lvl="8" algn="ctr" rtl="0">
              <a:lnSpc>
                <a:spcPct val="100000"/>
              </a:lnSpc>
              <a:spcBef>
                <a:spcPts val="391"/>
              </a:spcBef>
              <a:spcAft>
                <a:spcPts val="0"/>
              </a:spcAft>
              <a:buClr>
                <a:schemeClr val="accent2"/>
              </a:buClr>
              <a:buSzPts val="1900"/>
              <a:buFont typeface="Georgia"/>
              <a:buNone/>
              <a:defRPr sz="1900" b="0" i="0" u="none" strike="noStrike" cap="none">
                <a:solidFill>
                  <a:schemeClr val="dk1"/>
                </a:solidFill>
                <a:latin typeface="Georgia"/>
                <a:ea typeface="Georgia"/>
                <a:cs typeface="Georgia"/>
                <a:sym typeface="Georgia"/>
              </a:defRPr>
            </a:lvl9pPr>
          </a:lstStyle>
          <a:p>
            <a:endParaRPr/>
          </a:p>
        </p:txBody>
      </p:sp>
      <p:sp>
        <p:nvSpPr>
          <p:cNvPr id="17" name="Google Shape;17;p45"/>
          <p:cNvSpPr txBox="1">
            <a:spLocks noGrp="1"/>
          </p:cNvSpPr>
          <p:nvPr>
            <p:ph type="body" idx="2"/>
          </p:nvPr>
        </p:nvSpPr>
        <p:spPr>
          <a:xfrm>
            <a:off x="1447800" y="4876800"/>
            <a:ext cx="5562600" cy="381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80000"/>
              </a:lnSpc>
              <a:spcBef>
                <a:spcPts val="613"/>
              </a:spcBef>
              <a:spcAft>
                <a:spcPts val="0"/>
              </a:spcAft>
              <a:buClr>
                <a:schemeClr val="accent1"/>
              </a:buClr>
              <a:buSzPts val="1530"/>
              <a:buFont typeface="Noto Sans Symbols"/>
              <a:buNone/>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88"/>
              </a:spcBef>
              <a:spcAft>
                <a:spcPts val="0"/>
              </a:spcAft>
              <a:buClr>
                <a:schemeClr val="accent2"/>
              </a:buClr>
              <a:buSzPts val="1530"/>
              <a:buFont typeface="Noto Sans Symbols"/>
              <a:buChar char="⚫"/>
              <a:defRPr sz="1800" b="0" i="0" u="none" strike="noStrike" cap="none">
                <a:solidFill>
                  <a:schemeClr val="dk1"/>
                </a:solidFill>
                <a:latin typeface="Arial"/>
                <a:ea typeface="Arial"/>
                <a:cs typeface="Arial"/>
                <a:sym typeface="Arial"/>
              </a:defRPr>
            </a:lvl2pPr>
            <a:lvl3pPr marL="1371600" marR="0" lvl="2" indent="-325755" algn="l" rtl="0">
              <a:lnSpc>
                <a:spcPct val="100000"/>
              </a:lnSpc>
              <a:spcBef>
                <a:spcPts val="388"/>
              </a:spcBef>
              <a:spcAft>
                <a:spcPts val="0"/>
              </a:spcAft>
              <a:buClr>
                <a:srgbClr val="D6ACAB"/>
              </a:buClr>
              <a:buSzPts val="1530"/>
              <a:buFont typeface="Noto Sans Symbols"/>
              <a:buChar char="⚫"/>
              <a:defRPr sz="1800" b="0" i="0" u="none" strike="noStrike" cap="none">
                <a:solidFill>
                  <a:schemeClr val="dk1"/>
                </a:solidFill>
                <a:latin typeface="Arial"/>
                <a:ea typeface="Arial"/>
                <a:cs typeface="Arial"/>
                <a:sym typeface="Arial"/>
              </a:defRPr>
            </a:lvl3pPr>
            <a:lvl4pPr marL="1828800" marR="0" lvl="3" indent="-320040" algn="l" rtl="0">
              <a:lnSpc>
                <a:spcPct val="100000"/>
              </a:lnSpc>
              <a:spcBef>
                <a:spcPts val="388"/>
              </a:spcBef>
              <a:spcAft>
                <a:spcPts val="0"/>
              </a:spcAft>
              <a:buClr>
                <a:srgbClr val="3667C4"/>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88"/>
              </a:spcBef>
              <a:spcAft>
                <a:spcPts val="0"/>
              </a:spcAft>
              <a:buClr>
                <a:srgbClr val="3667C4"/>
              </a:buClr>
              <a:buSzPts val="1800"/>
              <a:buFont typeface="Arial"/>
              <a:buChar char="o"/>
              <a:defRPr sz="1800" b="0" i="0" u="none" strike="noStrike" cap="none">
                <a:solidFill>
                  <a:schemeClr val="dk1"/>
                </a:solidFill>
                <a:latin typeface="Arial"/>
                <a:ea typeface="Arial"/>
                <a:cs typeface="Arial"/>
                <a:sym typeface="Arial"/>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18" name="Google Shape;18;p45"/>
          <p:cNvSpPr txBox="1">
            <a:spLocks noGrp="1"/>
          </p:cNvSpPr>
          <p:nvPr>
            <p:ph type="body" idx="3"/>
          </p:nvPr>
        </p:nvSpPr>
        <p:spPr>
          <a:xfrm>
            <a:off x="1447800" y="5486400"/>
            <a:ext cx="5562600" cy="381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80000"/>
              </a:lnSpc>
              <a:spcBef>
                <a:spcPts val="613"/>
              </a:spcBef>
              <a:spcAft>
                <a:spcPts val="0"/>
              </a:spcAft>
              <a:buClr>
                <a:schemeClr val="accent1"/>
              </a:buClr>
              <a:buSzPts val="1530"/>
              <a:buFont typeface="Noto Sans Symbols"/>
              <a:buNone/>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88"/>
              </a:spcBef>
              <a:spcAft>
                <a:spcPts val="0"/>
              </a:spcAft>
              <a:buClr>
                <a:schemeClr val="accent2"/>
              </a:buClr>
              <a:buSzPts val="1530"/>
              <a:buFont typeface="Noto Sans Symbols"/>
              <a:buChar char="⚫"/>
              <a:defRPr sz="1800" b="0" i="0" u="none" strike="noStrike" cap="none">
                <a:solidFill>
                  <a:schemeClr val="dk1"/>
                </a:solidFill>
                <a:latin typeface="Arial"/>
                <a:ea typeface="Arial"/>
                <a:cs typeface="Arial"/>
                <a:sym typeface="Arial"/>
              </a:defRPr>
            </a:lvl2pPr>
            <a:lvl3pPr marL="1371600" marR="0" lvl="2" indent="-325755" algn="l" rtl="0">
              <a:lnSpc>
                <a:spcPct val="100000"/>
              </a:lnSpc>
              <a:spcBef>
                <a:spcPts val="388"/>
              </a:spcBef>
              <a:spcAft>
                <a:spcPts val="0"/>
              </a:spcAft>
              <a:buClr>
                <a:srgbClr val="D6ACAB"/>
              </a:buClr>
              <a:buSzPts val="1530"/>
              <a:buFont typeface="Noto Sans Symbols"/>
              <a:buChar char="⚫"/>
              <a:defRPr sz="1800" b="0" i="0" u="none" strike="noStrike" cap="none">
                <a:solidFill>
                  <a:schemeClr val="dk1"/>
                </a:solidFill>
                <a:latin typeface="Arial"/>
                <a:ea typeface="Arial"/>
                <a:cs typeface="Arial"/>
                <a:sym typeface="Arial"/>
              </a:defRPr>
            </a:lvl3pPr>
            <a:lvl4pPr marL="1828800" marR="0" lvl="3" indent="-320040" algn="l" rtl="0">
              <a:lnSpc>
                <a:spcPct val="100000"/>
              </a:lnSpc>
              <a:spcBef>
                <a:spcPts val="388"/>
              </a:spcBef>
              <a:spcAft>
                <a:spcPts val="0"/>
              </a:spcAft>
              <a:buClr>
                <a:srgbClr val="3667C4"/>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88"/>
              </a:spcBef>
              <a:spcAft>
                <a:spcPts val="0"/>
              </a:spcAft>
              <a:buClr>
                <a:srgbClr val="3667C4"/>
              </a:buClr>
              <a:buSzPts val="1800"/>
              <a:buFont typeface="Arial"/>
              <a:buChar char="o"/>
              <a:defRPr sz="1800" b="0" i="0" u="none" strike="noStrike" cap="none">
                <a:solidFill>
                  <a:schemeClr val="dk1"/>
                </a:solidFill>
                <a:latin typeface="Arial"/>
                <a:ea typeface="Arial"/>
                <a:cs typeface="Arial"/>
                <a:sym typeface="Arial"/>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996372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andard w/ Header">
  <p:cSld name="Standard w/ Header">
    <p:spTree>
      <p:nvGrpSpPr>
        <p:cNvPr id="1" name="Shape 19"/>
        <p:cNvGrpSpPr/>
        <p:nvPr/>
      </p:nvGrpSpPr>
      <p:grpSpPr>
        <a:xfrm>
          <a:off x="0" y="0"/>
          <a:ext cx="0" cy="0"/>
          <a:chOff x="0" y="0"/>
          <a:chExt cx="0" cy="0"/>
        </a:xfrm>
      </p:grpSpPr>
      <p:sp>
        <p:nvSpPr>
          <p:cNvPr id="20" name="Google Shape;20;p46"/>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a:bodyPr>
          <a:lstStyle>
            <a:lvl1pPr marL="457200" marR="0" lvl="0" indent="-401320" algn="l" rtl="0">
              <a:lnSpc>
                <a:spcPct val="120000"/>
              </a:lnSpc>
              <a:spcBef>
                <a:spcPts val="613"/>
              </a:spcBef>
              <a:spcAft>
                <a:spcPts val="0"/>
              </a:spcAft>
              <a:buClr>
                <a:schemeClr val="accent1"/>
              </a:buClr>
              <a:buSzPts val="2720"/>
              <a:buFont typeface="Noto Sans Symbols"/>
              <a:buChar char="⚫"/>
              <a:defRPr sz="3200" b="0" i="0" u="none" strike="noStrike" cap="none">
                <a:solidFill>
                  <a:schemeClr val="dk1"/>
                </a:solidFill>
                <a:latin typeface="Georgia"/>
                <a:ea typeface="Georgia"/>
                <a:cs typeface="Georgia"/>
                <a:sym typeface="Georgia"/>
              </a:defRPr>
            </a:lvl1pPr>
            <a:lvl2pPr marL="914400" marR="0" lvl="1" indent="-368935" algn="l" rtl="0">
              <a:lnSpc>
                <a:spcPct val="12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2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2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2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21" name="Google Shape;21;p46"/>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cxnSp>
        <p:nvCxnSpPr>
          <p:cNvPr id="22" name="Google Shape;22;p46"/>
          <p:cNvCxnSpPr/>
          <p:nvPr/>
        </p:nvCxnSpPr>
        <p:spPr>
          <a:xfrm>
            <a:off x="685800" y="1828800"/>
            <a:ext cx="8915400"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Tree>
    <p:extLst>
      <p:ext uri="{BB962C8B-B14F-4D97-AF65-F5344CB8AC3E}">
        <p14:creationId xmlns:p14="http://schemas.microsoft.com/office/powerpoint/2010/main" val="1048623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ndard w/ Header">
  <p:cSld name="1_Standard w/ Header">
    <p:spTree>
      <p:nvGrpSpPr>
        <p:cNvPr id="1" name="Shape 23"/>
        <p:cNvGrpSpPr/>
        <p:nvPr/>
      </p:nvGrpSpPr>
      <p:grpSpPr>
        <a:xfrm>
          <a:off x="0" y="0"/>
          <a:ext cx="0" cy="0"/>
          <a:chOff x="0" y="0"/>
          <a:chExt cx="0" cy="0"/>
        </a:xfrm>
      </p:grpSpPr>
      <p:sp>
        <p:nvSpPr>
          <p:cNvPr id="24" name="Google Shape;24;p47"/>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a:bodyPr>
          <a:lstStyle>
            <a:lvl1pPr marL="457200" marR="0" lvl="0" indent="-401320" algn="l" rtl="0">
              <a:lnSpc>
                <a:spcPct val="120000"/>
              </a:lnSpc>
              <a:spcBef>
                <a:spcPts val="613"/>
              </a:spcBef>
              <a:spcAft>
                <a:spcPts val="0"/>
              </a:spcAft>
              <a:buClr>
                <a:schemeClr val="accent1"/>
              </a:buClr>
              <a:buSzPts val="2720"/>
              <a:buFont typeface="Noto Sans Symbols"/>
              <a:buChar char="⚫"/>
              <a:defRPr sz="3200" b="0" i="0" u="none" strike="noStrike" cap="none">
                <a:solidFill>
                  <a:schemeClr val="dk1"/>
                </a:solidFill>
                <a:latin typeface="Georgia"/>
                <a:ea typeface="Georgia"/>
                <a:cs typeface="Georgia"/>
                <a:sym typeface="Georgia"/>
              </a:defRPr>
            </a:lvl1pPr>
            <a:lvl2pPr marL="914400" marR="0" lvl="1" indent="-368935" algn="l" rtl="0">
              <a:lnSpc>
                <a:spcPct val="12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2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2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2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25" name="Google Shape;25;p47"/>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0000"/>
              </a:buClr>
              <a:buSzPts val="1400"/>
              <a:buFont typeface="Georgia"/>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Libre Franklin"/>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chemeClr val="dk2"/>
              </a:buClr>
              <a:buSzPts val="1400"/>
              <a:buFont typeface="Libre Franklin"/>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chemeClr val="dk2"/>
              </a:buClr>
              <a:buSzPts val="1400"/>
              <a:buFont typeface="Libre Franklin"/>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chemeClr val="dk2"/>
              </a:buClr>
              <a:buSzPts val="1400"/>
              <a:buFont typeface="Libre Franklin"/>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chemeClr val="dk2"/>
              </a:buClr>
              <a:buSzPts val="1400"/>
              <a:buFont typeface="Libre Franklin"/>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chemeClr val="dk2"/>
              </a:buClr>
              <a:buSzPts val="1400"/>
              <a:buFont typeface="Libre Franklin"/>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chemeClr val="dk2"/>
              </a:buClr>
              <a:buSzPts val="1400"/>
              <a:buFont typeface="Libre Franklin"/>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chemeClr val="dk2"/>
              </a:buClr>
              <a:buSzPts val="1400"/>
              <a:buFont typeface="Libre Franklin"/>
              <a:buNone/>
              <a:defRPr sz="4200" b="0" i="0" u="none" strike="noStrike" cap="none">
                <a:solidFill>
                  <a:schemeClr val="dk2"/>
                </a:solidFill>
                <a:latin typeface="Libre Franklin"/>
                <a:ea typeface="Libre Franklin"/>
                <a:cs typeface="Libre Franklin"/>
                <a:sym typeface="Libre Franklin"/>
              </a:defRPr>
            </a:lvl9pPr>
          </a:lstStyle>
          <a:p>
            <a:endParaRPr/>
          </a:p>
        </p:txBody>
      </p:sp>
      <p:cxnSp>
        <p:nvCxnSpPr>
          <p:cNvPr id="26" name="Google Shape;26;p47"/>
          <p:cNvCxnSpPr/>
          <p:nvPr/>
        </p:nvCxnSpPr>
        <p:spPr>
          <a:xfrm>
            <a:off x="685800" y="1828800"/>
            <a:ext cx="8915400"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8627"/>
              </a:srgbClr>
            </a:outerShdw>
          </a:effectLst>
        </p:spPr>
      </p:cxnSp>
    </p:spTree>
    <p:extLst>
      <p:ext uri="{BB962C8B-B14F-4D97-AF65-F5344CB8AC3E}">
        <p14:creationId xmlns:p14="http://schemas.microsoft.com/office/powerpoint/2010/main" val="3753452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ndard w/out Header">
  <p:cSld name="Standard w/out Header">
    <p:spTree>
      <p:nvGrpSpPr>
        <p:cNvPr id="1" name="Shape 27"/>
        <p:cNvGrpSpPr/>
        <p:nvPr/>
      </p:nvGrpSpPr>
      <p:grpSpPr>
        <a:xfrm>
          <a:off x="0" y="0"/>
          <a:ext cx="0" cy="0"/>
          <a:chOff x="0" y="0"/>
          <a:chExt cx="0" cy="0"/>
        </a:xfrm>
      </p:grpSpPr>
      <p:sp>
        <p:nvSpPr>
          <p:cNvPr id="28" name="Google Shape;28;p51"/>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a:bodyPr>
          <a:lstStyle>
            <a:lvl1pPr marL="457200" marR="0" lvl="0" indent="-401320" algn="l" rtl="0">
              <a:lnSpc>
                <a:spcPct val="120000"/>
              </a:lnSpc>
              <a:spcBef>
                <a:spcPts val="613"/>
              </a:spcBef>
              <a:spcAft>
                <a:spcPts val="0"/>
              </a:spcAft>
              <a:buClr>
                <a:schemeClr val="accent1"/>
              </a:buClr>
              <a:buSzPts val="2720"/>
              <a:buFont typeface="Noto Sans Symbols"/>
              <a:buChar char="⚫"/>
              <a:defRPr sz="3200" b="0" i="0" u="none" strike="noStrike" cap="none">
                <a:solidFill>
                  <a:schemeClr val="dk1"/>
                </a:solidFill>
                <a:latin typeface="Georgia"/>
                <a:ea typeface="Georgia"/>
                <a:cs typeface="Georgia"/>
                <a:sym typeface="Georgia"/>
              </a:defRPr>
            </a:lvl1pPr>
            <a:lvl2pPr marL="914400" marR="0" lvl="1" indent="-368935" algn="l" rtl="0">
              <a:lnSpc>
                <a:spcPct val="12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2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2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2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4270842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g Text Box, Standard w/out Header">
  <p:cSld name="Lg Text Box, Standard w/out Header">
    <p:spTree>
      <p:nvGrpSpPr>
        <p:cNvPr id="1" name="Shape 29"/>
        <p:cNvGrpSpPr/>
        <p:nvPr/>
      </p:nvGrpSpPr>
      <p:grpSpPr>
        <a:xfrm>
          <a:off x="0" y="0"/>
          <a:ext cx="0" cy="0"/>
          <a:chOff x="0" y="0"/>
          <a:chExt cx="0" cy="0"/>
        </a:xfrm>
      </p:grpSpPr>
      <p:sp>
        <p:nvSpPr>
          <p:cNvPr id="30" name="Google Shape;30;p52"/>
          <p:cNvSpPr txBox="1">
            <a:spLocks noGrp="1"/>
          </p:cNvSpPr>
          <p:nvPr>
            <p:ph type="body" idx="1"/>
          </p:nvPr>
        </p:nvSpPr>
        <p:spPr>
          <a:xfrm>
            <a:off x="621030" y="762000"/>
            <a:ext cx="8599170" cy="6172200"/>
          </a:xfrm>
          <a:prstGeom prst="rect">
            <a:avLst/>
          </a:prstGeom>
          <a:noFill/>
          <a:ln>
            <a:noFill/>
          </a:ln>
        </p:spPr>
        <p:txBody>
          <a:bodyPr spcFirstLastPara="1" wrap="square" lIns="91425" tIns="45700" rIns="91425" bIns="45700" anchor="t" anchorCtr="0">
            <a:normAutofit/>
          </a:bodyPr>
          <a:lstStyle>
            <a:lvl1pPr marL="457200" marR="0" lvl="0" indent="-401320" algn="l" rtl="0">
              <a:lnSpc>
                <a:spcPct val="120000"/>
              </a:lnSpc>
              <a:spcBef>
                <a:spcPts val="613"/>
              </a:spcBef>
              <a:spcAft>
                <a:spcPts val="0"/>
              </a:spcAft>
              <a:buClr>
                <a:schemeClr val="accent1"/>
              </a:buClr>
              <a:buSzPts val="2720"/>
              <a:buFont typeface="Noto Sans Symbols"/>
              <a:buChar char="⚫"/>
              <a:defRPr sz="3200" b="0" i="0" u="none" strike="noStrike" cap="none">
                <a:solidFill>
                  <a:schemeClr val="dk1"/>
                </a:solidFill>
                <a:latin typeface="Georgia"/>
                <a:ea typeface="Georgia"/>
                <a:cs typeface="Georgia"/>
                <a:sym typeface="Georgia"/>
              </a:defRPr>
            </a:lvl1pPr>
            <a:lvl2pPr marL="914400" marR="0" lvl="1" indent="-368935" algn="l" rtl="0">
              <a:lnSpc>
                <a:spcPct val="12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2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2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2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134966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g Text Box, Two Column w/out Header">
  <p:cSld name="Lg Text Box, Two Column w/out Header">
    <p:spTree>
      <p:nvGrpSpPr>
        <p:cNvPr id="1" name="Shape 31"/>
        <p:cNvGrpSpPr/>
        <p:nvPr/>
      </p:nvGrpSpPr>
      <p:grpSpPr>
        <a:xfrm>
          <a:off x="0" y="0"/>
          <a:ext cx="0" cy="0"/>
          <a:chOff x="0" y="0"/>
          <a:chExt cx="0" cy="0"/>
        </a:xfrm>
      </p:grpSpPr>
      <p:sp>
        <p:nvSpPr>
          <p:cNvPr id="32" name="Google Shape;32;p53"/>
          <p:cNvSpPr txBox="1">
            <a:spLocks noGrp="1"/>
          </p:cNvSpPr>
          <p:nvPr>
            <p:ph type="body" idx="1"/>
          </p:nvPr>
        </p:nvSpPr>
        <p:spPr>
          <a:xfrm>
            <a:off x="609600" y="990600"/>
            <a:ext cx="4114800" cy="59436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33" name="Google Shape;33;p53"/>
          <p:cNvSpPr txBox="1">
            <a:spLocks noGrp="1"/>
          </p:cNvSpPr>
          <p:nvPr>
            <p:ph type="body" idx="2"/>
          </p:nvPr>
        </p:nvSpPr>
        <p:spPr>
          <a:xfrm>
            <a:off x="5029200" y="990600"/>
            <a:ext cx="4191000" cy="59436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328044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 w/ Header and Subheads">
  <p:cSld name="Two Column w/ Header and Subheads">
    <p:spTree>
      <p:nvGrpSpPr>
        <p:cNvPr id="1" name="Shape 34"/>
        <p:cNvGrpSpPr/>
        <p:nvPr/>
      </p:nvGrpSpPr>
      <p:grpSpPr>
        <a:xfrm>
          <a:off x="0" y="0"/>
          <a:ext cx="0" cy="0"/>
          <a:chOff x="0" y="0"/>
          <a:chExt cx="0" cy="0"/>
        </a:xfrm>
      </p:grpSpPr>
      <p:sp>
        <p:nvSpPr>
          <p:cNvPr id="35" name="Google Shape;35;p54"/>
          <p:cNvSpPr txBox="1">
            <a:spLocks noGrp="1"/>
          </p:cNvSpPr>
          <p:nvPr>
            <p:ph type="body" idx="1"/>
          </p:nvPr>
        </p:nvSpPr>
        <p:spPr>
          <a:xfrm>
            <a:off x="609600" y="2133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cxnSp>
        <p:nvCxnSpPr>
          <p:cNvPr id="36" name="Google Shape;36;p54"/>
          <p:cNvCxnSpPr/>
          <p:nvPr/>
        </p:nvCxnSpPr>
        <p:spPr>
          <a:xfrm>
            <a:off x="685800" y="1828800"/>
            <a:ext cx="8915400"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
        <p:nvSpPr>
          <p:cNvPr id="37" name="Google Shape;37;p54"/>
          <p:cNvSpPr txBox="1">
            <a:spLocks noGrp="1"/>
          </p:cNvSpPr>
          <p:nvPr>
            <p:ph type="body" idx="2"/>
          </p:nvPr>
        </p:nvSpPr>
        <p:spPr>
          <a:xfrm>
            <a:off x="609600" y="2971800"/>
            <a:ext cx="4114800" cy="3962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38" name="Google Shape;38;p54"/>
          <p:cNvSpPr txBox="1">
            <a:spLocks noGrp="1"/>
          </p:cNvSpPr>
          <p:nvPr>
            <p:ph type="body" idx="3"/>
          </p:nvPr>
        </p:nvSpPr>
        <p:spPr>
          <a:xfrm>
            <a:off x="5029200" y="2971800"/>
            <a:ext cx="4191000" cy="3962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39" name="Google Shape;39;p54"/>
          <p:cNvSpPr txBox="1">
            <a:spLocks noGrp="1"/>
          </p:cNvSpPr>
          <p:nvPr>
            <p:ph type="body" idx="4"/>
          </p:nvPr>
        </p:nvSpPr>
        <p:spPr>
          <a:xfrm>
            <a:off x="5029200" y="2133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40" name="Google Shape;40;p54"/>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689454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lumn w/out Header w/ Subheads">
  <p:cSld name="Two Column w/out Header w/ Subheads">
    <p:spTree>
      <p:nvGrpSpPr>
        <p:cNvPr id="1" name="Shape 41"/>
        <p:cNvGrpSpPr/>
        <p:nvPr/>
      </p:nvGrpSpPr>
      <p:grpSpPr>
        <a:xfrm>
          <a:off x="0" y="0"/>
          <a:ext cx="0" cy="0"/>
          <a:chOff x="0" y="0"/>
          <a:chExt cx="0" cy="0"/>
        </a:xfrm>
      </p:grpSpPr>
      <p:sp>
        <p:nvSpPr>
          <p:cNvPr id="42" name="Google Shape;42;p55"/>
          <p:cNvSpPr txBox="1">
            <a:spLocks noGrp="1"/>
          </p:cNvSpPr>
          <p:nvPr>
            <p:ph type="body" idx="1"/>
          </p:nvPr>
        </p:nvSpPr>
        <p:spPr>
          <a:xfrm>
            <a:off x="609600" y="2133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43" name="Google Shape;43;p55"/>
          <p:cNvSpPr txBox="1">
            <a:spLocks noGrp="1"/>
          </p:cNvSpPr>
          <p:nvPr>
            <p:ph type="body" idx="2"/>
          </p:nvPr>
        </p:nvSpPr>
        <p:spPr>
          <a:xfrm>
            <a:off x="609600" y="2971800"/>
            <a:ext cx="4114800" cy="3962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44" name="Google Shape;44;p55"/>
          <p:cNvSpPr txBox="1">
            <a:spLocks noGrp="1"/>
          </p:cNvSpPr>
          <p:nvPr>
            <p:ph type="body" idx="3"/>
          </p:nvPr>
        </p:nvSpPr>
        <p:spPr>
          <a:xfrm>
            <a:off x="5029200" y="2971800"/>
            <a:ext cx="4191000" cy="3962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45" name="Google Shape;45;p55"/>
          <p:cNvSpPr txBox="1">
            <a:spLocks noGrp="1"/>
          </p:cNvSpPr>
          <p:nvPr>
            <p:ph type="body" idx="4"/>
          </p:nvPr>
        </p:nvSpPr>
        <p:spPr>
          <a:xfrm>
            <a:off x="5029200" y="2133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857004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g Text Box, Two Column w/out Header w/ Subheads">
  <p:cSld name="Lg Text Box, Two Column w/out Header w/ Subheads">
    <p:spTree>
      <p:nvGrpSpPr>
        <p:cNvPr id="1" name="Shape 46"/>
        <p:cNvGrpSpPr/>
        <p:nvPr/>
      </p:nvGrpSpPr>
      <p:grpSpPr>
        <a:xfrm>
          <a:off x="0" y="0"/>
          <a:ext cx="0" cy="0"/>
          <a:chOff x="0" y="0"/>
          <a:chExt cx="0" cy="0"/>
        </a:xfrm>
      </p:grpSpPr>
      <p:sp>
        <p:nvSpPr>
          <p:cNvPr id="47" name="Google Shape;47;p56"/>
          <p:cNvSpPr txBox="1">
            <a:spLocks noGrp="1"/>
          </p:cNvSpPr>
          <p:nvPr>
            <p:ph type="body" idx="1"/>
          </p:nvPr>
        </p:nvSpPr>
        <p:spPr>
          <a:xfrm>
            <a:off x="609600" y="990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48" name="Google Shape;48;p56"/>
          <p:cNvSpPr txBox="1">
            <a:spLocks noGrp="1"/>
          </p:cNvSpPr>
          <p:nvPr>
            <p:ph type="body" idx="2"/>
          </p:nvPr>
        </p:nvSpPr>
        <p:spPr>
          <a:xfrm>
            <a:off x="609600" y="1752600"/>
            <a:ext cx="4114800" cy="51816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49" name="Google Shape;49;p56"/>
          <p:cNvSpPr txBox="1">
            <a:spLocks noGrp="1"/>
          </p:cNvSpPr>
          <p:nvPr>
            <p:ph type="body" idx="3"/>
          </p:nvPr>
        </p:nvSpPr>
        <p:spPr>
          <a:xfrm>
            <a:off x="5029200" y="1752600"/>
            <a:ext cx="4191000" cy="51816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50" name="Google Shape;50;p56"/>
          <p:cNvSpPr txBox="1">
            <a:spLocks noGrp="1"/>
          </p:cNvSpPr>
          <p:nvPr>
            <p:ph type="body" idx="4"/>
          </p:nvPr>
        </p:nvSpPr>
        <p:spPr>
          <a:xfrm>
            <a:off x="5029200" y="990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353665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w/ Header">
  <p:cSld name="Standard w/ Header">
    <p:spTree>
      <p:nvGrpSpPr>
        <p:cNvPr id="1" name="Shape 24"/>
        <p:cNvGrpSpPr/>
        <p:nvPr/>
      </p:nvGrpSpPr>
      <p:grpSpPr>
        <a:xfrm>
          <a:off x="0" y="0"/>
          <a:ext cx="0" cy="0"/>
          <a:chOff x="0" y="0"/>
          <a:chExt cx="0" cy="0"/>
        </a:xfrm>
      </p:grpSpPr>
      <p:sp>
        <p:nvSpPr>
          <p:cNvPr id="25" name="Google Shape;25;p46"/>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a:bodyPr>
          <a:lstStyle>
            <a:lvl1pPr marL="457200" marR="0" lvl="0" indent="-401320" algn="l" rtl="0">
              <a:lnSpc>
                <a:spcPct val="120000"/>
              </a:lnSpc>
              <a:spcBef>
                <a:spcPts val="613"/>
              </a:spcBef>
              <a:spcAft>
                <a:spcPts val="0"/>
              </a:spcAft>
              <a:buClr>
                <a:schemeClr val="accent1"/>
              </a:buClr>
              <a:buSzPts val="2720"/>
              <a:buFont typeface="Noto Sans Symbols"/>
              <a:buChar char="⚫"/>
              <a:defRPr sz="3200" b="0" i="0" u="none" strike="noStrike" cap="none">
                <a:solidFill>
                  <a:schemeClr val="dk1"/>
                </a:solidFill>
                <a:latin typeface="Georgia"/>
                <a:ea typeface="Georgia"/>
                <a:cs typeface="Georgia"/>
                <a:sym typeface="Georgia"/>
              </a:defRPr>
            </a:lvl1pPr>
            <a:lvl2pPr marL="914400" marR="0" lvl="1" indent="-368935" algn="l" rtl="0">
              <a:lnSpc>
                <a:spcPct val="12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2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2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2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26" name="Google Shape;26;p46"/>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cxnSp>
        <p:nvCxnSpPr>
          <p:cNvPr id="27" name="Google Shape;27;p46"/>
          <p:cNvCxnSpPr/>
          <p:nvPr/>
        </p:nvCxnSpPr>
        <p:spPr>
          <a:xfrm>
            <a:off x="685800" y="1828800"/>
            <a:ext cx="8915400"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and Image w/ Header">
  <p:cSld name="Content and Image w/ Header">
    <p:spTree>
      <p:nvGrpSpPr>
        <p:cNvPr id="1" name="Shape 51"/>
        <p:cNvGrpSpPr/>
        <p:nvPr/>
      </p:nvGrpSpPr>
      <p:grpSpPr>
        <a:xfrm>
          <a:off x="0" y="0"/>
          <a:ext cx="0" cy="0"/>
          <a:chOff x="0" y="0"/>
          <a:chExt cx="0" cy="0"/>
        </a:xfrm>
      </p:grpSpPr>
      <p:sp>
        <p:nvSpPr>
          <p:cNvPr id="52" name="Google Shape;52;p57"/>
          <p:cNvSpPr txBox="1">
            <a:spLocks noGrp="1"/>
          </p:cNvSpPr>
          <p:nvPr>
            <p:ph type="body" idx="1"/>
          </p:nvPr>
        </p:nvSpPr>
        <p:spPr>
          <a:xfrm>
            <a:off x="3600450" y="2209800"/>
            <a:ext cx="5619750" cy="4724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53" name="Google Shape;53;p57"/>
          <p:cNvSpPr>
            <a:spLocks noGrp="1"/>
          </p:cNvSpPr>
          <p:nvPr>
            <p:ph type="pic" idx="2"/>
          </p:nvPr>
        </p:nvSpPr>
        <p:spPr>
          <a:xfrm flipH="1">
            <a:off x="685800" y="2209800"/>
            <a:ext cx="2743200" cy="1905000"/>
          </a:xfrm>
          <a:prstGeom prst="round2SameRect">
            <a:avLst>
              <a:gd name="adj1" fmla="val 981"/>
              <a:gd name="adj2" fmla="val 0"/>
            </a:avLst>
          </a:prstGeom>
          <a:solidFill>
            <a:schemeClr val="accent6"/>
          </a:solidFill>
          <a:ln w="12700" cap="flat" cmpd="sng">
            <a:solidFill>
              <a:srgbClr val="616B74"/>
            </a:solidFill>
            <a:prstDash val="solid"/>
            <a:round/>
            <a:headEnd type="none" w="sm" len="sm"/>
            <a:tailEnd type="none" w="sm" len="sm"/>
          </a:ln>
        </p:spPr>
      </p:sp>
      <p:cxnSp>
        <p:nvCxnSpPr>
          <p:cNvPr id="54" name="Google Shape;54;p57"/>
          <p:cNvCxnSpPr/>
          <p:nvPr/>
        </p:nvCxnSpPr>
        <p:spPr>
          <a:xfrm>
            <a:off x="685800" y="1828800"/>
            <a:ext cx="8915400"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
        <p:nvSpPr>
          <p:cNvPr id="55" name="Google Shape;55;p57"/>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4178910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and Image w/out Header">
  <p:cSld name="Content and Image w/out Header">
    <p:spTree>
      <p:nvGrpSpPr>
        <p:cNvPr id="1" name="Shape 56"/>
        <p:cNvGrpSpPr/>
        <p:nvPr/>
      </p:nvGrpSpPr>
      <p:grpSpPr>
        <a:xfrm>
          <a:off x="0" y="0"/>
          <a:ext cx="0" cy="0"/>
          <a:chOff x="0" y="0"/>
          <a:chExt cx="0" cy="0"/>
        </a:xfrm>
      </p:grpSpPr>
      <p:sp>
        <p:nvSpPr>
          <p:cNvPr id="57" name="Google Shape;57;p58"/>
          <p:cNvSpPr txBox="1">
            <a:spLocks noGrp="1"/>
          </p:cNvSpPr>
          <p:nvPr>
            <p:ph type="body" idx="1"/>
          </p:nvPr>
        </p:nvSpPr>
        <p:spPr>
          <a:xfrm>
            <a:off x="3600450" y="2209800"/>
            <a:ext cx="5619750" cy="4724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58" name="Google Shape;58;p58"/>
          <p:cNvSpPr>
            <a:spLocks noGrp="1"/>
          </p:cNvSpPr>
          <p:nvPr>
            <p:ph type="pic" idx="2"/>
          </p:nvPr>
        </p:nvSpPr>
        <p:spPr>
          <a:xfrm flipH="1">
            <a:off x="685800" y="2209800"/>
            <a:ext cx="2743200" cy="1905000"/>
          </a:xfrm>
          <a:prstGeom prst="round2SameRect">
            <a:avLst>
              <a:gd name="adj1" fmla="val 981"/>
              <a:gd name="adj2" fmla="val 0"/>
            </a:avLst>
          </a:prstGeom>
          <a:solidFill>
            <a:schemeClr val="accent6"/>
          </a:solidFill>
          <a:ln w="12700" cap="flat" cmpd="sng">
            <a:solidFill>
              <a:srgbClr val="616B74"/>
            </a:solidFill>
            <a:prstDash val="solid"/>
            <a:round/>
            <a:headEnd type="none" w="sm" len="sm"/>
            <a:tailEnd type="none" w="sm" len="sm"/>
          </a:ln>
        </p:spPr>
      </p:sp>
    </p:spTree>
    <p:extLst>
      <p:ext uri="{BB962C8B-B14F-4D97-AF65-F5344CB8AC3E}">
        <p14:creationId xmlns:p14="http://schemas.microsoft.com/office/powerpoint/2010/main" val="3318498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g Text Box, Content and Image w/out Header">
  <p:cSld name="Lg Text Box, Content and Image w/out Header">
    <p:spTree>
      <p:nvGrpSpPr>
        <p:cNvPr id="1" name="Shape 59"/>
        <p:cNvGrpSpPr/>
        <p:nvPr/>
      </p:nvGrpSpPr>
      <p:grpSpPr>
        <a:xfrm>
          <a:off x="0" y="0"/>
          <a:ext cx="0" cy="0"/>
          <a:chOff x="0" y="0"/>
          <a:chExt cx="0" cy="0"/>
        </a:xfrm>
      </p:grpSpPr>
      <p:sp>
        <p:nvSpPr>
          <p:cNvPr id="60" name="Google Shape;60;p59"/>
          <p:cNvSpPr txBox="1">
            <a:spLocks noGrp="1"/>
          </p:cNvSpPr>
          <p:nvPr>
            <p:ph type="body" idx="1"/>
          </p:nvPr>
        </p:nvSpPr>
        <p:spPr>
          <a:xfrm>
            <a:off x="3600450" y="1066800"/>
            <a:ext cx="5619750" cy="5867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61" name="Google Shape;61;p59"/>
          <p:cNvSpPr>
            <a:spLocks noGrp="1"/>
          </p:cNvSpPr>
          <p:nvPr>
            <p:ph type="pic" idx="2"/>
          </p:nvPr>
        </p:nvSpPr>
        <p:spPr>
          <a:xfrm flipH="1">
            <a:off x="685800" y="1066800"/>
            <a:ext cx="2743200" cy="1905000"/>
          </a:xfrm>
          <a:prstGeom prst="round2SameRect">
            <a:avLst>
              <a:gd name="adj1" fmla="val 981"/>
              <a:gd name="adj2" fmla="val 0"/>
            </a:avLst>
          </a:prstGeom>
          <a:solidFill>
            <a:schemeClr val="accent6"/>
          </a:solidFill>
          <a:ln w="12700" cap="flat" cmpd="sng">
            <a:solidFill>
              <a:srgbClr val="616B74"/>
            </a:solidFill>
            <a:prstDash val="solid"/>
            <a:round/>
            <a:headEnd type="none" w="sm" len="sm"/>
            <a:tailEnd type="none" w="sm" len="sm"/>
          </a:ln>
        </p:spPr>
      </p:sp>
    </p:spTree>
    <p:extLst>
      <p:ext uri="{BB962C8B-B14F-4D97-AF65-F5344CB8AC3E}">
        <p14:creationId xmlns:p14="http://schemas.microsoft.com/office/powerpoint/2010/main" val="1279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w/ Caption" type="picTx">
  <p:cSld name="Image w/ Caption">
    <p:spTree>
      <p:nvGrpSpPr>
        <p:cNvPr id="1" name="Shape 62"/>
        <p:cNvGrpSpPr/>
        <p:nvPr/>
      </p:nvGrpSpPr>
      <p:grpSpPr>
        <a:xfrm>
          <a:off x="0" y="0"/>
          <a:ext cx="0" cy="0"/>
          <a:chOff x="0" y="0"/>
          <a:chExt cx="0" cy="0"/>
        </a:xfrm>
      </p:grpSpPr>
      <p:sp>
        <p:nvSpPr>
          <p:cNvPr id="63" name="Google Shape;63;p60"/>
          <p:cNvSpPr/>
          <p:nvPr/>
        </p:nvSpPr>
        <p:spPr>
          <a:xfrm rot="10800000" flipH="1">
            <a:off x="76200" y="4953000"/>
            <a:ext cx="9456737" cy="96837"/>
          </a:xfrm>
          <a:prstGeom prst="rect">
            <a:avLst/>
          </a:prstGeom>
          <a:solidFill>
            <a:schemeClr val="accent1"/>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64" name="Google Shape;64;p60"/>
          <p:cNvSpPr/>
          <p:nvPr/>
        </p:nvSpPr>
        <p:spPr>
          <a:xfrm>
            <a:off x="76200" y="5029200"/>
            <a:ext cx="9456737" cy="52387"/>
          </a:xfrm>
          <a:prstGeom prst="rect">
            <a:avLst/>
          </a:prstGeom>
          <a:solidFill>
            <a:schemeClr val="accent5"/>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60"/>
          <p:cNvSpPr txBox="1">
            <a:spLocks noGrp="1"/>
          </p:cNvSpPr>
          <p:nvPr>
            <p:ph type="title"/>
          </p:nvPr>
        </p:nvSpPr>
        <p:spPr>
          <a:xfrm>
            <a:off x="960120" y="5227253"/>
            <a:ext cx="7680960" cy="55710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3000"/>
              <a:buFont typeface="Georgia"/>
              <a:buNone/>
              <a:defRPr sz="30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
        <p:nvSpPr>
          <p:cNvPr id="66" name="Google Shape;66;p60"/>
          <p:cNvSpPr txBox="1">
            <a:spLocks noGrp="1"/>
          </p:cNvSpPr>
          <p:nvPr>
            <p:ph type="body" idx="1"/>
          </p:nvPr>
        </p:nvSpPr>
        <p:spPr>
          <a:xfrm>
            <a:off x="960120" y="5808880"/>
            <a:ext cx="6583680" cy="7315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lt2"/>
                </a:solidFill>
                <a:latin typeface="Georgia"/>
                <a:ea typeface="Georgia"/>
                <a:cs typeface="Georgia"/>
                <a:sym typeface="Georgia"/>
              </a:defRPr>
            </a:lvl1pPr>
            <a:lvl2pPr marL="914400" marR="0" lvl="1" indent="-298768" algn="l" rtl="0">
              <a:lnSpc>
                <a:spcPct val="100000"/>
              </a:lnSpc>
              <a:spcBef>
                <a:spcPts val="388"/>
              </a:spcBef>
              <a:spcAft>
                <a:spcPts val="0"/>
              </a:spcAft>
              <a:buClr>
                <a:schemeClr val="accent2"/>
              </a:buClr>
              <a:buSzPts val="1105"/>
              <a:buFont typeface="Noto Sans Symbols"/>
              <a:buChar char="⚫"/>
              <a:defRPr sz="1300" b="0" i="0" u="none" strike="noStrike" cap="none">
                <a:solidFill>
                  <a:schemeClr val="dk1"/>
                </a:solidFill>
                <a:latin typeface="Georgia"/>
                <a:ea typeface="Georgia"/>
                <a:cs typeface="Georgia"/>
                <a:sym typeface="Georgia"/>
              </a:defRPr>
            </a:lvl2pPr>
            <a:lvl3pPr marL="1371600" marR="0" lvl="2" indent="-287973" algn="l" rtl="0">
              <a:lnSpc>
                <a:spcPct val="100000"/>
              </a:lnSpc>
              <a:spcBef>
                <a:spcPts val="388"/>
              </a:spcBef>
              <a:spcAft>
                <a:spcPts val="0"/>
              </a:spcAft>
              <a:buClr>
                <a:srgbClr val="D6ACAB"/>
              </a:buClr>
              <a:buSzPts val="935"/>
              <a:buFont typeface="Noto Sans Symbols"/>
              <a:buChar char="⚫"/>
              <a:defRPr sz="1100" b="0" i="0" u="none" strike="noStrike" cap="none">
                <a:solidFill>
                  <a:schemeClr val="dk1"/>
                </a:solidFill>
                <a:latin typeface="Georgia"/>
                <a:ea typeface="Georgia"/>
                <a:cs typeface="Georgia"/>
                <a:sym typeface="Georgia"/>
              </a:defRPr>
            </a:lvl3pPr>
            <a:lvl4pPr marL="1828800" marR="0" lvl="3" indent="-279400" algn="l" rtl="0">
              <a:lnSpc>
                <a:spcPct val="100000"/>
              </a:lnSpc>
              <a:spcBef>
                <a:spcPts val="388"/>
              </a:spcBef>
              <a:spcAft>
                <a:spcPts val="0"/>
              </a:spcAft>
              <a:buClr>
                <a:srgbClr val="3667C4"/>
              </a:buClr>
              <a:buSzPts val="800"/>
              <a:buFont typeface="Noto Sans Symbols"/>
              <a:buChar char="⚫"/>
              <a:defRPr sz="1000" b="0" i="0" u="none" strike="noStrike" cap="none">
                <a:solidFill>
                  <a:schemeClr val="dk1"/>
                </a:solidFill>
                <a:latin typeface="Georgia"/>
                <a:ea typeface="Georgia"/>
                <a:cs typeface="Georgia"/>
                <a:sym typeface="Georgia"/>
              </a:defRPr>
            </a:lvl4pPr>
            <a:lvl5pPr marL="2286000" marR="0" lvl="4" indent="-292100" algn="l" rtl="0">
              <a:lnSpc>
                <a:spcPct val="100000"/>
              </a:lnSpc>
              <a:spcBef>
                <a:spcPts val="388"/>
              </a:spcBef>
              <a:spcAft>
                <a:spcPts val="0"/>
              </a:spcAft>
              <a:buClr>
                <a:srgbClr val="3667C4"/>
              </a:buClr>
              <a:buSzPts val="1000"/>
              <a:buFont typeface="Georgia"/>
              <a:buChar char="o"/>
              <a:defRPr sz="10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67" name="Google Shape;67;p60"/>
          <p:cNvSpPr>
            <a:spLocks noGrp="1"/>
          </p:cNvSpPr>
          <p:nvPr>
            <p:ph type="pic" idx="2"/>
          </p:nvPr>
        </p:nvSpPr>
        <p:spPr>
          <a:xfrm>
            <a:off x="76200" y="838200"/>
            <a:ext cx="9451967" cy="4114800"/>
          </a:xfrm>
          <a:prstGeom prst="round2SameRect">
            <a:avLst>
              <a:gd name="adj1" fmla="val 0"/>
              <a:gd name="adj2" fmla="val 0"/>
            </a:avLst>
          </a:prstGeom>
          <a:solidFill>
            <a:schemeClr val="lt2"/>
          </a:solid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3972911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edia or Video w/ Caption">
  <p:cSld name="Media or Video w/ Caption">
    <p:spTree>
      <p:nvGrpSpPr>
        <p:cNvPr id="1" name="Shape 68"/>
        <p:cNvGrpSpPr/>
        <p:nvPr/>
      </p:nvGrpSpPr>
      <p:grpSpPr>
        <a:xfrm>
          <a:off x="0" y="0"/>
          <a:ext cx="0" cy="0"/>
          <a:chOff x="0" y="0"/>
          <a:chExt cx="0" cy="0"/>
        </a:xfrm>
      </p:grpSpPr>
      <p:sp>
        <p:nvSpPr>
          <p:cNvPr id="69" name="Google Shape;69;p61"/>
          <p:cNvSpPr/>
          <p:nvPr/>
        </p:nvSpPr>
        <p:spPr>
          <a:xfrm>
            <a:off x="0" y="685800"/>
            <a:ext cx="9601200" cy="6629400"/>
          </a:xfrm>
          <a:prstGeom prst="rect">
            <a:avLst/>
          </a:prstGeom>
          <a:solidFill>
            <a:schemeClr val="dk1"/>
          </a:solidFill>
          <a:ln w="9525" cap="flat" cmpd="sng">
            <a:solidFill>
              <a:srgbClr val="B80000"/>
            </a:solidFill>
            <a:prstDash val="solid"/>
            <a:round/>
            <a:headEnd type="none" w="sm" len="sm"/>
            <a:tailEnd type="none" w="sm" len="sm"/>
          </a:ln>
          <a:effectLst>
            <a:outerShdw blurRad="38100" dist="25400" dir="5400000" algn="t" rotWithShape="0">
              <a:srgbClr val="00000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61"/>
          <p:cNvSpPr/>
          <p:nvPr/>
        </p:nvSpPr>
        <p:spPr>
          <a:xfrm rot="10800000" flipH="1">
            <a:off x="76200" y="4953000"/>
            <a:ext cx="9456737" cy="96837"/>
          </a:xfrm>
          <a:prstGeom prst="rect">
            <a:avLst/>
          </a:prstGeom>
          <a:solidFill>
            <a:schemeClr val="accent1"/>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71" name="Google Shape;71;p61"/>
          <p:cNvSpPr/>
          <p:nvPr/>
        </p:nvSpPr>
        <p:spPr>
          <a:xfrm>
            <a:off x="76200" y="5029200"/>
            <a:ext cx="9456737" cy="52387"/>
          </a:xfrm>
          <a:prstGeom prst="rect">
            <a:avLst/>
          </a:prstGeom>
          <a:solidFill>
            <a:schemeClr val="accent5"/>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61"/>
          <p:cNvSpPr txBox="1">
            <a:spLocks noGrp="1"/>
          </p:cNvSpPr>
          <p:nvPr>
            <p:ph type="title"/>
          </p:nvPr>
        </p:nvSpPr>
        <p:spPr>
          <a:xfrm>
            <a:off x="960120" y="5227253"/>
            <a:ext cx="7680960" cy="55710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FFFFFF"/>
              </a:buClr>
              <a:buSzPts val="3000"/>
              <a:buFont typeface="Georgia"/>
              <a:buNone/>
              <a:defRPr sz="3000" b="0"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
        <p:nvSpPr>
          <p:cNvPr id="73" name="Google Shape;73;p61"/>
          <p:cNvSpPr txBox="1">
            <a:spLocks noGrp="1"/>
          </p:cNvSpPr>
          <p:nvPr>
            <p:ph type="body" idx="1"/>
          </p:nvPr>
        </p:nvSpPr>
        <p:spPr>
          <a:xfrm>
            <a:off x="960120" y="5808880"/>
            <a:ext cx="6583680" cy="7315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lt2"/>
                </a:solidFill>
                <a:latin typeface="Georgia"/>
                <a:ea typeface="Georgia"/>
                <a:cs typeface="Georgia"/>
                <a:sym typeface="Georgia"/>
              </a:defRPr>
            </a:lvl1pPr>
            <a:lvl2pPr marL="914400" marR="0" lvl="1" indent="-298768" algn="l" rtl="0">
              <a:lnSpc>
                <a:spcPct val="100000"/>
              </a:lnSpc>
              <a:spcBef>
                <a:spcPts val="388"/>
              </a:spcBef>
              <a:spcAft>
                <a:spcPts val="0"/>
              </a:spcAft>
              <a:buClr>
                <a:schemeClr val="accent2"/>
              </a:buClr>
              <a:buSzPts val="1105"/>
              <a:buFont typeface="Noto Sans Symbols"/>
              <a:buChar char="⚫"/>
              <a:defRPr sz="1300" b="0" i="0" u="none" strike="noStrike" cap="none">
                <a:solidFill>
                  <a:schemeClr val="dk1"/>
                </a:solidFill>
                <a:latin typeface="Georgia"/>
                <a:ea typeface="Georgia"/>
                <a:cs typeface="Georgia"/>
                <a:sym typeface="Georgia"/>
              </a:defRPr>
            </a:lvl2pPr>
            <a:lvl3pPr marL="1371600" marR="0" lvl="2" indent="-287973" algn="l" rtl="0">
              <a:lnSpc>
                <a:spcPct val="100000"/>
              </a:lnSpc>
              <a:spcBef>
                <a:spcPts val="388"/>
              </a:spcBef>
              <a:spcAft>
                <a:spcPts val="0"/>
              </a:spcAft>
              <a:buClr>
                <a:srgbClr val="D6ACAB"/>
              </a:buClr>
              <a:buSzPts val="935"/>
              <a:buFont typeface="Noto Sans Symbols"/>
              <a:buChar char="⚫"/>
              <a:defRPr sz="1100" b="0" i="0" u="none" strike="noStrike" cap="none">
                <a:solidFill>
                  <a:schemeClr val="dk1"/>
                </a:solidFill>
                <a:latin typeface="Georgia"/>
                <a:ea typeface="Georgia"/>
                <a:cs typeface="Georgia"/>
                <a:sym typeface="Georgia"/>
              </a:defRPr>
            </a:lvl3pPr>
            <a:lvl4pPr marL="1828800" marR="0" lvl="3" indent="-279400" algn="l" rtl="0">
              <a:lnSpc>
                <a:spcPct val="100000"/>
              </a:lnSpc>
              <a:spcBef>
                <a:spcPts val="388"/>
              </a:spcBef>
              <a:spcAft>
                <a:spcPts val="0"/>
              </a:spcAft>
              <a:buClr>
                <a:srgbClr val="3667C4"/>
              </a:buClr>
              <a:buSzPts val="800"/>
              <a:buFont typeface="Noto Sans Symbols"/>
              <a:buChar char="⚫"/>
              <a:defRPr sz="1000" b="0" i="0" u="none" strike="noStrike" cap="none">
                <a:solidFill>
                  <a:schemeClr val="dk1"/>
                </a:solidFill>
                <a:latin typeface="Georgia"/>
                <a:ea typeface="Georgia"/>
                <a:cs typeface="Georgia"/>
                <a:sym typeface="Georgia"/>
              </a:defRPr>
            </a:lvl4pPr>
            <a:lvl5pPr marL="2286000" marR="0" lvl="4" indent="-292100" algn="l" rtl="0">
              <a:lnSpc>
                <a:spcPct val="100000"/>
              </a:lnSpc>
              <a:spcBef>
                <a:spcPts val="388"/>
              </a:spcBef>
              <a:spcAft>
                <a:spcPts val="0"/>
              </a:spcAft>
              <a:buClr>
                <a:srgbClr val="3667C4"/>
              </a:buClr>
              <a:buSzPts val="1000"/>
              <a:buFont typeface="Georgia"/>
              <a:buChar char="o"/>
              <a:defRPr sz="10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74" name="Google Shape;74;p61"/>
          <p:cNvSpPr>
            <a:spLocks noGrp="1"/>
          </p:cNvSpPr>
          <p:nvPr>
            <p:ph type="media" idx="2"/>
          </p:nvPr>
        </p:nvSpPr>
        <p:spPr>
          <a:xfrm>
            <a:off x="76200" y="838200"/>
            <a:ext cx="9448800" cy="4114800"/>
          </a:xfrm>
          <a:prstGeom prst="rect">
            <a:avLst/>
          </a:prstGeom>
          <a:solidFill>
            <a:schemeClr val="accent6"/>
          </a:solidFill>
          <a:ln w="12700" cap="flat" cmpd="sng">
            <a:solidFill>
              <a:srgbClr val="616B74"/>
            </a:solidFill>
            <a:prstDash val="solid"/>
            <a:round/>
            <a:headEnd type="none" w="sm" len="sm"/>
            <a:tailEnd type="none" w="sm" len="sm"/>
          </a:ln>
        </p:spPr>
        <p:txBody>
          <a:bodyPr spcFirstLastPara="1" wrap="square" lIns="91425" tIns="45700" rIns="91425" bIns="45700" anchor="t" anchorCtr="0">
            <a:noAutofit/>
          </a:bodyPr>
          <a:lstStyle>
            <a:lvl1pPr marR="0" lvl="0" algn="ctr" rtl="0">
              <a:lnSpc>
                <a:spcPct val="100000"/>
              </a:lnSpc>
              <a:spcBef>
                <a:spcPts val="613"/>
              </a:spcBef>
              <a:spcAft>
                <a:spcPts val="0"/>
              </a:spcAft>
              <a:buClr>
                <a:schemeClr val="accent1"/>
              </a:buClr>
              <a:buSzPts val="1700"/>
              <a:buFont typeface="Noto Sans Symbols"/>
              <a:buNone/>
              <a:defRPr sz="2000" b="0" i="0" u="none" strike="noStrike" cap="none">
                <a:solidFill>
                  <a:schemeClr val="lt1"/>
                </a:solidFill>
                <a:latin typeface="Georgia"/>
                <a:ea typeface="Georgia"/>
                <a:cs typeface="Georgia"/>
                <a:sym typeface="Georgia"/>
              </a:defRPr>
            </a:lvl1pPr>
            <a:lvl2pPr marR="0" lvl="1" algn="l" rtl="0">
              <a:lnSpc>
                <a:spcPct val="100000"/>
              </a:lnSpc>
              <a:spcBef>
                <a:spcPts val="388"/>
              </a:spcBef>
              <a:spcAft>
                <a:spcPts val="0"/>
              </a:spcAft>
              <a:buClr>
                <a:schemeClr val="accent2"/>
              </a:buClr>
              <a:buSzPts val="2125"/>
              <a:buFont typeface="Noto Sans Symbols"/>
              <a:buChar char="⚫"/>
              <a:defRPr sz="2500" b="0" i="0" u="none" strike="noStrike" cap="none">
                <a:solidFill>
                  <a:schemeClr val="dk1"/>
                </a:solidFill>
                <a:latin typeface="Georgia"/>
                <a:ea typeface="Georgia"/>
                <a:cs typeface="Georgia"/>
                <a:sym typeface="Georgia"/>
              </a:defRPr>
            </a:lvl2pPr>
            <a:lvl3pPr marR="0" lvl="2" algn="l" rtl="0">
              <a:lnSpc>
                <a:spcPct val="100000"/>
              </a:lnSpc>
              <a:spcBef>
                <a:spcPts val="388"/>
              </a:spcBef>
              <a:spcAft>
                <a:spcPts val="0"/>
              </a:spcAft>
              <a:buClr>
                <a:srgbClr val="D6ACAB"/>
              </a:buClr>
              <a:buSzPts val="1785"/>
              <a:buFont typeface="Noto Sans Symbols"/>
              <a:buChar char="⚫"/>
              <a:defRPr sz="2100" b="0" i="0" u="none" strike="noStrike" cap="none">
                <a:solidFill>
                  <a:schemeClr val="dk1"/>
                </a:solidFill>
                <a:latin typeface="Georgia"/>
                <a:ea typeface="Georgia"/>
                <a:cs typeface="Georgia"/>
                <a:sym typeface="Georgia"/>
              </a:defRPr>
            </a:lvl3pPr>
            <a:lvl4pPr marR="0" lvl="3" algn="l" rtl="0">
              <a:lnSpc>
                <a:spcPct val="100000"/>
              </a:lnSpc>
              <a:spcBef>
                <a:spcPts val="388"/>
              </a:spcBef>
              <a:spcAft>
                <a:spcPts val="0"/>
              </a:spcAft>
              <a:buClr>
                <a:srgbClr val="3667C4"/>
              </a:buClr>
              <a:buSzPts val="1680"/>
              <a:buFont typeface="Noto Sans Symbols"/>
              <a:buChar char="⚫"/>
              <a:defRPr sz="2100" b="0" i="0" u="none" strike="noStrike" cap="none">
                <a:solidFill>
                  <a:schemeClr val="dk1"/>
                </a:solidFill>
                <a:latin typeface="Georgia"/>
                <a:ea typeface="Georgia"/>
                <a:cs typeface="Georgia"/>
                <a:sym typeface="Georgia"/>
              </a:defRPr>
            </a:lvl4pPr>
            <a:lvl5pPr marR="0" lvl="4" algn="l" rtl="0">
              <a:lnSpc>
                <a:spcPct val="100000"/>
              </a:lnSpc>
              <a:spcBef>
                <a:spcPts val="388"/>
              </a:spcBef>
              <a:spcAft>
                <a:spcPts val="0"/>
              </a:spcAft>
              <a:buClr>
                <a:srgbClr val="3667C4"/>
              </a:buClr>
              <a:buSzPts val="2100"/>
              <a:buFont typeface="Georgia"/>
              <a:buChar char="o"/>
              <a:defRPr sz="2100" b="0" i="0" u="none" strike="noStrike" cap="none">
                <a:solidFill>
                  <a:schemeClr val="dk1"/>
                </a:solidFill>
                <a:latin typeface="Georgia"/>
                <a:ea typeface="Georgia"/>
                <a:cs typeface="Georgia"/>
                <a:sym typeface="Georgia"/>
              </a:defRPr>
            </a:lvl5pPr>
            <a:lvl6pPr marR="0" lvl="5"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R="0" lvl="6"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R="0" lvl="7"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R="0" lvl="8"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pic>
        <p:nvPicPr>
          <p:cNvPr id="75" name="Google Shape;75;p61"/>
          <p:cNvPicPr preferRelativeResize="0"/>
          <p:nvPr/>
        </p:nvPicPr>
        <p:blipFill rotWithShape="1">
          <a:blip r:embed="rId2">
            <a:alphaModFix/>
          </a:blip>
          <a:srcRect/>
          <a:stretch/>
        </p:blipFill>
        <p:spPr>
          <a:xfrm>
            <a:off x="7772400" y="6326189"/>
            <a:ext cx="1430337" cy="712785"/>
          </a:xfrm>
          <a:prstGeom prst="rect">
            <a:avLst/>
          </a:prstGeom>
          <a:blipFill rotWithShape="1">
            <a:blip r:embed="rId3">
              <a:alphaModFix/>
            </a:blip>
            <a:stretch>
              <a:fillRect/>
            </a:stretch>
          </a:blipFill>
          <a:ln>
            <a:noFill/>
          </a:ln>
        </p:spPr>
      </p:pic>
      <p:pic>
        <p:nvPicPr>
          <p:cNvPr id="76" name="Google Shape;76;p61"/>
          <p:cNvPicPr preferRelativeResize="0"/>
          <p:nvPr/>
        </p:nvPicPr>
        <p:blipFill rotWithShape="1">
          <a:blip r:embed="rId2">
            <a:alphaModFix/>
          </a:blip>
          <a:srcRect/>
          <a:stretch/>
        </p:blipFill>
        <p:spPr>
          <a:xfrm>
            <a:off x="703263" y="76200"/>
            <a:ext cx="1430337" cy="712785"/>
          </a:xfrm>
          <a:prstGeom prst="rect">
            <a:avLst/>
          </a:prstGeom>
          <a:noFill/>
          <a:ln>
            <a:noFill/>
          </a:ln>
        </p:spPr>
      </p:pic>
    </p:spTree>
    <p:extLst>
      <p:ext uri="{BB962C8B-B14F-4D97-AF65-F5344CB8AC3E}">
        <p14:creationId xmlns:p14="http://schemas.microsoft.com/office/powerpoint/2010/main" val="2567639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Slide w/ Top Bar">
  <p:cSld name="Blank Slide w/ Top Bar">
    <p:spTree>
      <p:nvGrpSpPr>
        <p:cNvPr id="1" name="Shape 77"/>
        <p:cNvGrpSpPr/>
        <p:nvPr/>
      </p:nvGrpSpPr>
      <p:grpSpPr>
        <a:xfrm>
          <a:off x="0" y="0"/>
          <a:ext cx="0" cy="0"/>
          <a:chOff x="0" y="0"/>
          <a:chExt cx="0" cy="0"/>
        </a:xfrm>
      </p:grpSpPr>
      <p:sp>
        <p:nvSpPr>
          <p:cNvPr id="78" name="Google Shape;78;p62"/>
          <p:cNvSpPr/>
          <p:nvPr/>
        </p:nvSpPr>
        <p:spPr>
          <a:xfrm>
            <a:off x="0" y="0"/>
            <a:ext cx="9601200" cy="609600"/>
          </a:xfrm>
          <a:prstGeom prst="rect">
            <a:avLst/>
          </a:prstGeom>
          <a:solidFill>
            <a:srgbClr val="3E281F"/>
          </a:solidFill>
          <a:ln>
            <a:noFill/>
          </a:ln>
          <a:effectLst>
            <a:outerShdw dist="25400" dir="5400000" algn="t" rotWithShape="0">
              <a:srgbClr val="80808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9" name="Google Shape;79;p62"/>
          <p:cNvSpPr/>
          <p:nvPr/>
        </p:nvSpPr>
        <p:spPr>
          <a:xfrm>
            <a:off x="0" y="609600"/>
            <a:ext cx="9601200" cy="76200"/>
          </a:xfrm>
          <a:prstGeom prst="rect">
            <a:avLst/>
          </a:prstGeom>
          <a:solidFill>
            <a:srgbClr val="DF0000"/>
          </a:solidFill>
          <a:ln w="9525" cap="flat" cmpd="sng">
            <a:solidFill>
              <a:srgbClr val="CD0920"/>
            </a:solidFill>
            <a:prstDash val="solid"/>
            <a:round/>
            <a:headEnd type="none" w="sm" len="sm"/>
            <a:tailEnd type="none" w="sm" len="sm"/>
          </a:ln>
          <a:effectLst>
            <a:outerShdw dist="25400" dir="5400000" algn="t" rotWithShape="0">
              <a:srgbClr val="80808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pic>
        <p:nvPicPr>
          <p:cNvPr id="80" name="Google Shape;80;p62"/>
          <p:cNvPicPr preferRelativeResize="0"/>
          <p:nvPr/>
        </p:nvPicPr>
        <p:blipFill rotWithShape="1">
          <a:blip r:embed="rId2">
            <a:alphaModFix/>
          </a:blip>
          <a:srcRect/>
          <a:stretch/>
        </p:blipFill>
        <p:spPr>
          <a:xfrm>
            <a:off x="703263" y="76200"/>
            <a:ext cx="1430337" cy="712785"/>
          </a:xfrm>
          <a:prstGeom prst="rect">
            <a:avLst/>
          </a:prstGeom>
          <a:noFill/>
          <a:ln>
            <a:noFill/>
          </a:ln>
        </p:spPr>
      </p:pic>
    </p:spTree>
    <p:extLst>
      <p:ext uri="{BB962C8B-B14F-4D97-AF65-F5344CB8AC3E}">
        <p14:creationId xmlns:p14="http://schemas.microsoft.com/office/powerpoint/2010/main" val="1231230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losing Slide w/ Logo">
  <p:cSld name="Closing Slide w/ Logo">
    <p:spTree>
      <p:nvGrpSpPr>
        <p:cNvPr id="1" name="Shape 81"/>
        <p:cNvGrpSpPr/>
        <p:nvPr/>
      </p:nvGrpSpPr>
      <p:grpSpPr>
        <a:xfrm>
          <a:off x="0" y="0"/>
          <a:ext cx="0" cy="0"/>
          <a:chOff x="0" y="0"/>
          <a:chExt cx="0" cy="0"/>
        </a:xfrm>
      </p:grpSpPr>
      <p:sp>
        <p:nvSpPr>
          <p:cNvPr id="82" name="Google Shape;82;p63"/>
          <p:cNvSpPr txBox="1"/>
          <p:nvPr/>
        </p:nvSpPr>
        <p:spPr>
          <a:xfrm>
            <a:off x="0" y="6705600"/>
            <a:ext cx="9601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30000">
                <a:solidFill>
                  <a:schemeClr val="dk1"/>
                </a:solidFill>
                <a:latin typeface="Arial"/>
                <a:ea typeface="Arial"/>
                <a:cs typeface="Arial"/>
                <a:sym typeface="Arial"/>
              </a:rPr>
              <a:t>© 2016 Brown University</a:t>
            </a:r>
            <a:endParaRPr sz="1400" b="0" i="0" u="none" strike="noStrike" cap="none">
              <a:solidFill>
                <a:srgbClr val="000000"/>
              </a:solidFill>
              <a:latin typeface="Arial"/>
              <a:ea typeface="Arial"/>
              <a:cs typeface="Arial"/>
              <a:sym typeface="Arial"/>
            </a:endParaRPr>
          </a:p>
        </p:txBody>
      </p:sp>
      <p:pic>
        <p:nvPicPr>
          <p:cNvPr id="83" name="Google Shape;83;p63" descr="Brown Logo_2016_2 Color Process HZ_2400.eps"/>
          <p:cNvPicPr preferRelativeResize="0"/>
          <p:nvPr/>
        </p:nvPicPr>
        <p:blipFill rotWithShape="1">
          <a:blip r:embed="rId2">
            <a:alphaModFix/>
          </a:blip>
          <a:srcRect/>
          <a:stretch/>
        </p:blipFill>
        <p:spPr>
          <a:xfrm>
            <a:off x="2667000" y="2595486"/>
            <a:ext cx="4267200" cy="2111528"/>
          </a:xfrm>
          <a:prstGeom prst="rect">
            <a:avLst/>
          </a:prstGeom>
          <a:noFill/>
          <a:ln>
            <a:noFill/>
          </a:ln>
        </p:spPr>
      </p:pic>
    </p:spTree>
    <p:extLst>
      <p:ext uri="{BB962C8B-B14F-4D97-AF65-F5344CB8AC3E}">
        <p14:creationId xmlns:p14="http://schemas.microsoft.com/office/powerpoint/2010/main" val="774926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losing Slide w/ Image and Logo">
  <p:cSld name="Closing Slide w/ Image and Logo">
    <p:spTree>
      <p:nvGrpSpPr>
        <p:cNvPr id="1" name="Shape 84"/>
        <p:cNvGrpSpPr/>
        <p:nvPr/>
      </p:nvGrpSpPr>
      <p:grpSpPr>
        <a:xfrm>
          <a:off x="0" y="0"/>
          <a:ext cx="0" cy="0"/>
          <a:chOff x="0" y="0"/>
          <a:chExt cx="0" cy="0"/>
        </a:xfrm>
      </p:grpSpPr>
      <p:pic>
        <p:nvPicPr>
          <p:cNvPr id="85" name="Google Shape;85;p64"/>
          <p:cNvPicPr preferRelativeResize="0"/>
          <p:nvPr/>
        </p:nvPicPr>
        <p:blipFill rotWithShape="1">
          <a:blip r:embed="rId2">
            <a:alphaModFix/>
          </a:blip>
          <a:srcRect/>
          <a:stretch/>
        </p:blipFill>
        <p:spPr>
          <a:xfrm>
            <a:off x="0" y="457200"/>
            <a:ext cx="9601200" cy="6400800"/>
          </a:xfrm>
          <a:prstGeom prst="rect">
            <a:avLst/>
          </a:prstGeom>
          <a:noFill/>
          <a:ln>
            <a:noFill/>
          </a:ln>
        </p:spPr>
      </p:pic>
      <p:pic>
        <p:nvPicPr>
          <p:cNvPr id="86" name="Google Shape;86;p64"/>
          <p:cNvPicPr preferRelativeResize="0"/>
          <p:nvPr/>
        </p:nvPicPr>
        <p:blipFill rotWithShape="1">
          <a:blip r:embed="rId3">
            <a:alphaModFix/>
          </a:blip>
          <a:srcRect/>
          <a:stretch/>
        </p:blipFill>
        <p:spPr>
          <a:xfrm>
            <a:off x="1873170" y="1752600"/>
            <a:ext cx="5854860" cy="2917672"/>
          </a:xfrm>
          <a:prstGeom prst="rect">
            <a:avLst/>
          </a:prstGeom>
          <a:noFill/>
          <a:ln>
            <a:noFill/>
          </a:ln>
        </p:spPr>
      </p:pic>
      <p:sp>
        <p:nvSpPr>
          <p:cNvPr id="87" name="Google Shape;87;p64"/>
          <p:cNvSpPr txBox="1"/>
          <p:nvPr/>
        </p:nvSpPr>
        <p:spPr>
          <a:xfrm>
            <a:off x="0" y="7038201"/>
            <a:ext cx="9601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baseline="30000">
                <a:solidFill>
                  <a:schemeClr val="dk1"/>
                </a:solidFill>
                <a:latin typeface="Arial"/>
                <a:ea typeface="Arial"/>
                <a:cs typeface="Arial"/>
                <a:sym typeface="Arial"/>
              </a:rPr>
              <a:t>© 2016 Brown University</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1162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88"/>
        <p:cNvGrpSpPr/>
        <p:nvPr/>
      </p:nvGrpSpPr>
      <p:grpSpPr>
        <a:xfrm>
          <a:off x="0" y="0"/>
          <a:ext cx="0" cy="0"/>
          <a:chOff x="0" y="0"/>
          <a:chExt cx="0" cy="0"/>
        </a:xfrm>
      </p:grpSpPr>
    </p:spTree>
    <p:extLst>
      <p:ext uri="{BB962C8B-B14F-4D97-AF65-F5344CB8AC3E}">
        <p14:creationId xmlns:p14="http://schemas.microsoft.com/office/powerpoint/2010/main" val="108757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w/ Header">
  <p:cSld name="Two Column w/ Header">
    <p:spTree>
      <p:nvGrpSpPr>
        <p:cNvPr id="1" name="Shape 38"/>
        <p:cNvGrpSpPr/>
        <p:nvPr/>
      </p:nvGrpSpPr>
      <p:grpSpPr>
        <a:xfrm>
          <a:off x="0" y="0"/>
          <a:ext cx="0" cy="0"/>
          <a:chOff x="0" y="0"/>
          <a:chExt cx="0" cy="0"/>
        </a:xfrm>
      </p:grpSpPr>
      <p:sp>
        <p:nvSpPr>
          <p:cNvPr id="39" name="Google Shape;39;p49"/>
          <p:cNvSpPr txBox="1">
            <a:spLocks noGrp="1"/>
          </p:cNvSpPr>
          <p:nvPr>
            <p:ph type="body" idx="1"/>
          </p:nvPr>
        </p:nvSpPr>
        <p:spPr>
          <a:xfrm>
            <a:off x="609600" y="2209800"/>
            <a:ext cx="4114800" cy="4724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40" name="Google Shape;40;p49"/>
          <p:cNvSpPr txBox="1">
            <a:spLocks noGrp="1"/>
          </p:cNvSpPr>
          <p:nvPr>
            <p:ph type="body" idx="2"/>
          </p:nvPr>
        </p:nvSpPr>
        <p:spPr>
          <a:xfrm>
            <a:off x="5029200" y="2209800"/>
            <a:ext cx="4191000" cy="4724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cxnSp>
        <p:nvCxnSpPr>
          <p:cNvPr id="41" name="Google Shape;41;p49"/>
          <p:cNvCxnSpPr/>
          <p:nvPr/>
        </p:nvCxnSpPr>
        <p:spPr>
          <a:xfrm>
            <a:off x="685800" y="1828800"/>
            <a:ext cx="8915400"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
        <p:nvSpPr>
          <p:cNvPr id="42" name="Google Shape;42;p49"/>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w/out Header">
  <p:cSld name="Two Column w/out Header">
    <p:spTree>
      <p:nvGrpSpPr>
        <p:cNvPr id="1" name="Shape 43"/>
        <p:cNvGrpSpPr/>
        <p:nvPr/>
      </p:nvGrpSpPr>
      <p:grpSpPr>
        <a:xfrm>
          <a:off x="0" y="0"/>
          <a:ext cx="0" cy="0"/>
          <a:chOff x="0" y="0"/>
          <a:chExt cx="0" cy="0"/>
        </a:xfrm>
      </p:grpSpPr>
      <p:sp>
        <p:nvSpPr>
          <p:cNvPr id="44" name="Google Shape;44;p50"/>
          <p:cNvSpPr txBox="1">
            <a:spLocks noGrp="1"/>
          </p:cNvSpPr>
          <p:nvPr>
            <p:ph type="body" idx="1"/>
          </p:nvPr>
        </p:nvSpPr>
        <p:spPr>
          <a:xfrm>
            <a:off x="609600" y="2209800"/>
            <a:ext cx="4114800" cy="4724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45" name="Google Shape;45;p50"/>
          <p:cNvSpPr txBox="1">
            <a:spLocks noGrp="1"/>
          </p:cNvSpPr>
          <p:nvPr>
            <p:ph type="body" idx="2"/>
          </p:nvPr>
        </p:nvSpPr>
        <p:spPr>
          <a:xfrm>
            <a:off x="5029200" y="2209800"/>
            <a:ext cx="4191000" cy="4724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 w/out Header">
  <p:cSld name="Standard w/out Header">
    <p:spTree>
      <p:nvGrpSpPr>
        <p:cNvPr id="1" name="Shape 46"/>
        <p:cNvGrpSpPr/>
        <p:nvPr/>
      </p:nvGrpSpPr>
      <p:grpSpPr>
        <a:xfrm>
          <a:off x="0" y="0"/>
          <a:ext cx="0" cy="0"/>
          <a:chOff x="0" y="0"/>
          <a:chExt cx="0" cy="0"/>
        </a:xfrm>
      </p:grpSpPr>
      <p:sp>
        <p:nvSpPr>
          <p:cNvPr id="47" name="Google Shape;47;p51"/>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a:bodyPr>
          <a:lstStyle>
            <a:lvl1pPr marL="457200" marR="0" lvl="0" indent="-401320" algn="l" rtl="0">
              <a:lnSpc>
                <a:spcPct val="120000"/>
              </a:lnSpc>
              <a:spcBef>
                <a:spcPts val="613"/>
              </a:spcBef>
              <a:spcAft>
                <a:spcPts val="0"/>
              </a:spcAft>
              <a:buClr>
                <a:schemeClr val="accent1"/>
              </a:buClr>
              <a:buSzPts val="2720"/>
              <a:buFont typeface="Noto Sans Symbols"/>
              <a:buChar char="⚫"/>
              <a:defRPr sz="3200" b="0" i="0" u="none" strike="noStrike" cap="none">
                <a:solidFill>
                  <a:schemeClr val="dk1"/>
                </a:solidFill>
                <a:latin typeface="Georgia"/>
                <a:ea typeface="Georgia"/>
                <a:cs typeface="Georgia"/>
                <a:sym typeface="Georgia"/>
              </a:defRPr>
            </a:lvl1pPr>
            <a:lvl2pPr marL="914400" marR="0" lvl="1" indent="-368935" algn="l" rtl="0">
              <a:lnSpc>
                <a:spcPct val="12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2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2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2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g Text Box, Standard w/out Header">
  <p:cSld name="Lg Text Box, Standard w/out Header">
    <p:spTree>
      <p:nvGrpSpPr>
        <p:cNvPr id="1" name="Shape 48"/>
        <p:cNvGrpSpPr/>
        <p:nvPr/>
      </p:nvGrpSpPr>
      <p:grpSpPr>
        <a:xfrm>
          <a:off x="0" y="0"/>
          <a:ext cx="0" cy="0"/>
          <a:chOff x="0" y="0"/>
          <a:chExt cx="0" cy="0"/>
        </a:xfrm>
      </p:grpSpPr>
      <p:sp>
        <p:nvSpPr>
          <p:cNvPr id="49" name="Google Shape;49;p52"/>
          <p:cNvSpPr txBox="1">
            <a:spLocks noGrp="1"/>
          </p:cNvSpPr>
          <p:nvPr>
            <p:ph type="body" idx="1"/>
          </p:nvPr>
        </p:nvSpPr>
        <p:spPr>
          <a:xfrm>
            <a:off x="621030" y="762000"/>
            <a:ext cx="8599170" cy="6172200"/>
          </a:xfrm>
          <a:prstGeom prst="rect">
            <a:avLst/>
          </a:prstGeom>
          <a:noFill/>
          <a:ln>
            <a:noFill/>
          </a:ln>
        </p:spPr>
        <p:txBody>
          <a:bodyPr spcFirstLastPara="1" wrap="square" lIns="91425" tIns="45700" rIns="91425" bIns="45700" anchor="t" anchorCtr="0">
            <a:normAutofit/>
          </a:bodyPr>
          <a:lstStyle>
            <a:lvl1pPr marL="457200" marR="0" lvl="0" indent="-401320" algn="l" rtl="0">
              <a:lnSpc>
                <a:spcPct val="120000"/>
              </a:lnSpc>
              <a:spcBef>
                <a:spcPts val="613"/>
              </a:spcBef>
              <a:spcAft>
                <a:spcPts val="0"/>
              </a:spcAft>
              <a:buClr>
                <a:schemeClr val="accent1"/>
              </a:buClr>
              <a:buSzPts val="2720"/>
              <a:buFont typeface="Noto Sans Symbols"/>
              <a:buChar char="⚫"/>
              <a:defRPr sz="3200" b="0" i="0" u="none" strike="noStrike" cap="none">
                <a:solidFill>
                  <a:schemeClr val="dk1"/>
                </a:solidFill>
                <a:latin typeface="Georgia"/>
                <a:ea typeface="Georgia"/>
                <a:cs typeface="Georgia"/>
                <a:sym typeface="Georgia"/>
              </a:defRPr>
            </a:lvl1pPr>
            <a:lvl2pPr marL="914400" marR="0" lvl="1" indent="-368935" algn="l" rtl="0">
              <a:lnSpc>
                <a:spcPct val="12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2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2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2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g Text Box, Two Column w/out Header">
  <p:cSld name="Lg Text Box, Two Column w/out Header">
    <p:spTree>
      <p:nvGrpSpPr>
        <p:cNvPr id="1" name="Shape 50"/>
        <p:cNvGrpSpPr/>
        <p:nvPr/>
      </p:nvGrpSpPr>
      <p:grpSpPr>
        <a:xfrm>
          <a:off x="0" y="0"/>
          <a:ext cx="0" cy="0"/>
          <a:chOff x="0" y="0"/>
          <a:chExt cx="0" cy="0"/>
        </a:xfrm>
      </p:grpSpPr>
      <p:sp>
        <p:nvSpPr>
          <p:cNvPr id="51" name="Google Shape;51;p53"/>
          <p:cNvSpPr txBox="1">
            <a:spLocks noGrp="1"/>
          </p:cNvSpPr>
          <p:nvPr>
            <p:ph type="body" idx="1"/>
          </p:nvPr>
        </p:nvSpPr>
        <p:spPr>
          <a:xfrm>
            <a:off x="609600" y="990600"/>
            <a:ext cx="4114800" cy="59436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52" name="Google Shape;52;p53"/>
          <p:cNvSpPr txBox="1">
            <a:spLocks noGrp="1"/>
          </p:cNvSpPr>
          <p:nvPr>
            <p:ph type="body" idx="2"/>
          </p:nvPr>
        </p:nvSpPr>
        <p:spPr>
          <a:xfrm>
            <a:off x="5029200" y="990600"/>
            <a:ext cx="4191000" cy="59436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 w/ Header and Subheads">
  <p:cSld name="Two Column w/ Header and Subheads">
    <p:spTree>
      <p:nvGrpSpPr>
        <p:cNvPr id="1" name="Shape 53"/>
        <p:cNvGrpSpPr/>
        <p:nvPr/>
      </p:nvGrpSpPr>
      <p:grpSpPr>
        <a:xfrm>
          <a:off x="0" y="0"/>
          <a:ext cx="0" cy="0"/>
          <a:chOff x="0" y="0"/>
          <a:chExt cx="0" cy="0"/>
        </a:xfrm>
      </p:grpSpPr>
      <p:sp>
        <p:nvSpPr>
          <p:cNvPr id="54" name="Google Shape;54;p54"/>
          <p:cNvSpPr txBox="1">
            <a:spLocks noGrp="1"/>
          </p:cNvSpPr>
          <p:nvPr>
            <p:ph type="body" idx="1"/>
          </p:nvPr>
        </p:nvSpPr>
        <p:spPr>
          <a:xfrm>
            <a:off x="609600" y="2133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cxnSp>
        <p:nvCxnSpPr>
          <p:cNvPr id="55" name="Google Shape;55;p54"/>
          <p:cNvCxnSpPr/>
          <p:nvPr/>
        </p:nvCxnSpPr>
        <p:spPr>
          <a:xfrm>
            <a:off x="685800" y="1828800"/>
            <a:ext cx="8915400" cy="1588"/>
          </a:xfrm>
          <a:prstGeom prst="straightConnector1">
            <a:avLst/>
          </a:prstGeom>
          <a:noFill/>
          <a:ln w="19050" cap="flat" cmpd="sng">
            <a:solidFill>
              <a:srgbClr val="DF0000"/>
            </a:solidFill>
            <a:prstDash val="solid"/>
            <a:round/>
            <a:headEnd type="none" w="sm" len="sm"/>
            <a:tailEnd type="none" w="sm" len="sm"/>
          </a:ln>
          <a:effectLst>
            <a:outerShdw dist="25400" dir="5400000" algn="t" rotWithShape="0">
              <a:srgbClr val="808080">
                <a:alpha val="49019"/>
              </a:srgbClr>
            </a:outerShdw>
          </a:effectLst>
        </p:spPr>
      </p:cxnSp>
      <p:sp>
        <p:nvSpPr>
          <p:cNvPr id="56" name="Google Shape;56;p54"/>
          <p:cNvSpPr txBox="1">
            <a:spLocks noGrp="1"/>
          </p:cNvSpPr>
          <p:nvPr>
            <p:ph type="body" idx="2"/>
          </p:nvPr>
        </p:nvSpPr>
        <p:spPr>
          <a:xfrm>
            <a:off x="609600" y="2971800"/>
            <a:ext cx="4114800" cy="3962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57" name="Google Shape;57;p54"/>
          <p:cNvSpPr txBox="1">
            <a:spLocks noGrp="1"/>
          </p:cNvSpPr>
          <p:nvPr>
            <p:ph type="body" idx="3"/>
          </p:nvPr>
        </p:nvSpPr>
        <p:spPr>
          <a:xfrm>
            <a:off x="5029200" y="2971800"/>
            <a:ext cx="4191000" cy="39624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613"/>
              </a:spcBef>
              <a:spcAft>
                <a:spcPts val="0"/>
              </a:spcAft>
              <a:buClr>
                <a:schemeClr val="accent1"/>
              </a:buClr>
              <a:buSzPts val="2210"/>
              <a:buFont typeface="Noto Sans Symbols"/>
              <a:buChar char="⚫"/>
              <a:defRPr sz="2600" b="0" i="0" u="none" strike="noStrike" cap="none">
                <a:solidFill>
                  <a:schemeClr val="dk1"/>
                </a:solidFill>
                <a:latin typeface="Georgia"/>
                <a:ea typeface="Georgia"/>
                <a:cs typeface="Georgia"/>
                <a:sym typeface="Georgia"/>
              </a:defRPr>
            </a:lvl1pPr>
            <a:lvl2pPr marL="914400" marR="0" lvl="1" indent="-368935" algn="l" rtl="0">
              <a:lnSpc>
                <a:spcPct val="100000"/>
              </a:lnSpc>
              <a:spcBef>
                <a:spcPts val="388"/>
              </a:spcBef>
              <a:spcAft>
                <a:spcPts val="0"/>
              </a:spcAft>
              <a:buClr>
                <a:schemeClr val="accent2"/>
              </a:buClr>
              <a:buSzPts val="2210"/>
              <a:buFont typeface="Noto Sans Symbols"/>
              <a:buChar char="⚫"/>
              <a:defRPr sz="2600" b="0" i="0" u="none" strike="noStrike" cap="none">
                <a:solidFill>
                  <a:schemeClr val="dk1"/>
                </a:solidFill>
                <a:latin typeface="Georgia"/>
                <a:ea typeface="Georgia"/>
                <a:cs typeface="Georgia"/>
                <a:sym typeface="Georgia"/>
              </a:defRPr>
            </a:lvl2pPr>
            <a:lvl3pPr marL="1371600" marR="0" lvl="2" indent="-368935" algn="l" rtl="0">
              <a:lnSpc>
                <a:spcPct val="100000"/>
              </a:lnSpc>
              <a:spcBef>
                <a:spcPts val="388"/>
              </a:spcBef>
              <a:spcAft>
                <a:spcPts val="0"/>
              </a:spcAft>
              <a:buClr>
                <a:srgbClr val="D6ACAB"/>
              </a:buClr>
              <a:buSzPts val="2210"/>
              <a:buFont typeface="Noto Sans Symbols"/>
              <a:buChar char="⚫"/>
              <a:defRPr sz="2600" b="0" i="0" u="none" strike="noStrike" cap="none">
                <a:solidFill>
                  <a:schemeClr val="dk1"/>
                </a:solidFill>
                <a:latin typeface="Georgia"/>
                <a:ea typeface="Georgia"/>
                <a:cs typeface="Georgia"/>
                <a:sym typeface="Georgia"/>
              </a:defRPr>
            </a:lvl3pPr>
            <a:lvl4pPr marL="1828800" marR="0" lvl="3" indent="-360680" algn="l" rtl="0">
              <a:lnSpc>
                <a:spcPct val="100000"/>
              </a:lnSpc>
              <a:spcBef>
                <a:spcPts val="388"/>
              </a:spcBef>
              <a:spcAft>
                <a:spcPts val="0"/>
              </a:spcAft>
              <a:buClr>
                <a:srgbClr val="3667C4"/>
              </a:buClr>
              <a:buSzPts val="2080"/>
              <a:buFont typeface="Noto Sans Symbols"/>
              <a:buChar char="⚫"/>
              <a:defRPr sz="2600" b="0" i="0" u="none" strike="noStrike" cap="none">
                <a:solidFill>
                  <a:schemeClr val="dk1"/>
                </a:solidFill>
                <a:latin typeface="Georgia"/>
                <a:ea typeface="Georgia"/>
                <a:cs typeface="Georgia"/>
                <a:sym typeface="Georgia"/>
              </a:defRPr>
            </a:lvl4pPr>
            <a:lvl5pPr marL="2286000" marR="0" lvl="4" indent="-393700" algn="l" rtl="0">
              <a:lnSpc>
                <a:spcPct val="100000"/>
              </a:lnSpc>
              <a:spcBef>
                <a:spcPts val="388"/>
              </a:spcBef>
              <a:spcAft>
                <a:spcPts val="0"/>
              </a:spcAft>
              <a:buClr>
                <a:srgbClr val="3667C4"/>
              </a:buClr>
              <a:buSzPts val="2600"/>
              <a:buFont typeface="Georgia"/>
              <a:buChar char="o"/>
              <a:defRPr sz="2600" b="0"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58" name="Google Shape;58;p54"/>
          <p:cNvSpPr txBox="1">
            <a:spLocks noGrp="1"/>
          </p:cNvSpPr>
          <p:nvPr>
            <p:ph type="body" idx="4"/>
          </p:nvPr>
        </p:nvSpPr>
        <p:spPr>
          <a:xfrm>
            <a:off x="5029200" y="2133600"/>
            <a:ext cx="411480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13"/>
              </a:spcBef>
              <a:spcAft>
                <a:spcPts val="0"/>
              </a:spcAft>
              <a:buClr>
                <a:schemeClr val="accent1"/>
              </a:buClr>
              <a:buSzPts val="2210"/>
              <a:buFont typeface="Noto Sans Symbols"/>
              <a:buNone/>
              <a:defRPr sz="2600" b="0" i="0" u="none" strike="noStrike" cap="none">
                <a:solidFill>
                  <a:schemeClr val="accent1"/>
                </a:solidFill>
                <a:latin typeface="Georgia"/>
                <a:ea typeface="Georgia"/>
                <a:cs typeface="Georgia"/>
                <a:sym typeface="Georgia"/>
              </a:defRPr>
            </a:lvl1pPr>
            <a:lvl2pPr marL="914400" marR="0" lvl="1" indent="-228600" algn="l" rtl="0">
              <a:lnSpc>
                <a:spcPct val="100000"/>
              </a:lnSpc>
              <a:spcBef>
                <a:spcPts val="388"/>
              </a:spcBef>
              <a:spcAft>
                <a:spcPts val="0"/>
              </a:spcAft>
              <a:buClr>
                <a:schemeClr val="accent2"/>
              </a:buClr>
              <a:buSzPts val="1785"/>
              <a:buFont typeface="Noto Sans Symbols"/>
              <a:buNone/>
              <a:defRPr sz="21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88"/>
              </a:spcBef>
              <a:spcAft>
                <a:spcPts val="0"/>
              </a:spcAft>
              <a:buClr>
                <a:srgbClr val="D6ACAB"/>
              </a:buClr>
              <a:buSzPts val="1615"/>
              <a:buFont typeface="Noto Sans Symbols"/>
              <a:buNone/>
              <a:defRPr sz="19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88"/>
              </a:spcBef>
              <a:spcAft>
                <a:spcPts val="0"/>
              </a:spcAft>
              <a:buClr>
                <a:srgbClr val="3667C4"/>
              </a:buClr>
              <a:buSzPts val="1360"/>
              <a:buFont typeface="Noto Sans Symbols"/>
              <a:buNone/>
              <a:defRPr sz="17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88"/>
              </a:spcBef>
              <a:spcAft>
                <a:spcPts val="0"/>
              </a:spcAft>
              <a:buClr>
                <a:srgbClr val="3667C4"/>
              </a:buClr>
              <a:buSzPts val="1700"/>
              <a:buFont typeface="Georgia"/>
              <a:buNone/>
              <a:defRPr sz="1700" b="1" i="0" u="none" strike="noStrike" cap="none">
                <a:solidFill>
                  <a:schemeClr val="dk1"/>
                </a:solidFill>
                <a:latin typeface="Georgia"/>
                <a:ea typeface="Georgia"/>
                <a:cs typeface="Georgia"/>
                <a:sym typeface="Georgia"/>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endParaRPr/>
          </a:p>
        </p:txBody>
      </p:sp>
      <p:sp>
        <p:nvSpPr>
          <p:cNvPr id="59" name="Google Shape;59;p54"/>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0000"/>
              </a:buClr>
              <a:buSzPts val="1400"/>
              <a:buFont typeface="Arial"/>
              <a:buNone/>
              <a:defRPr sz="36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chemeClr val="dk2"/>
                </a:solidFill>
                <a:latin typeface="Libre Franklin"/>
                <a:ea typeface="Libre Franklin"/>
                <a:cs typeface="Libre Franklin"/>
                <a:sym typeface="Libre Frankli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p:nvPr/>
        </p:nvSpPr>
        <p:spPr>
          <a:xfrm>
            <a:off x="0" y="0"/>
            <a:ext cx="9601200" cy="609600"/>
          </a:xfrm>
          <a:prstGeom prst="rect">
            <a:avLst/>
          </a:prstGeom>
          <a:solidFill>
            <a:srgbClr val="3E281F"/>
          </a:solidFill>
          <a:ln>
            <a:noFill/>
          </a:ln>
          <a:effectLst>
            <a:outerShdw dist="25400" dir="5400000" algn="t" rotWithShape="0">
              <a:srgbClr val="80808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 name="Google Shape;11;p43"/>
          <p:cNvSpPr/>
          <p:nvPr/>
        </p:nvSpPr>
        <p:spPr>
          <a:xfrm>
            <a:off x="0" y="609600"/>
            <a:ext cx="9601200" cy="76200"/>
          </a:xfrm>
          <a:prstGeom prst="rect">
            <a:avLst/>
          </a:prstGeom>
          <a:solidFill>
            <a:srgbClr val="DF0000"/>
          </a:solidFill>
          <a:ln w="9525" cap="flat" cmpd="sng">
            <a:solidFill>
              <a:srgbClr val="CD0920"/>
            </a:solidFill>
            <a:prstDash val="solid"/>
            <a:round/>
            <a:headEnd type="none" w="sm" len="sm"/>
            <a:tailEnd type="none" w="sm" len="sm"/>
          </a:ln>
          <a:effectLst>
            <a:outerShdw dist="25400" dir="5400000" algn="t" rotWithShape="0">
              <a:srgbClr val="80808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pic>
        <p:nvPicPr>
          <p:cNvPr id="12" name="Google Shape;12;p43"/>
          <p:cNvPicPr preferRelativeResize="0"/>
          <p:nvPr/>
        </p:nvPicPr>
        <p:blipFill rotWithShape="1">
          <a:blip r:embed="rId22">
            <a:alphaModFix/>
          </a:blip>
          <a:srcRect/>
          <a:stretch/>
        </p:blipFill>
        <p:spPr>
          <a:xfrm>
            <a:off x="703263" y="76200"/>
            <a:ext cx="1430337" cy="7127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p:nvPr/>
        </p:nvSpPr>
        <p:spPr>
          <a:xfrm>
            <a:off x="0" y="0"/>
            <a:ext cx="9601200" cy="609600"/>
          </a:xfrm>
          <a:prstGeom prst="rect">
            <a:avLst/>
          </a:prstGeom>
          <a:solidFill>
            <a:srgbClr val="3E281F"/>
          </a:solidFill>
          <a:ln>
            <a:noFill/>
          </a:ln>
          <a:effectLst>
            <a:outerShdw dist="25400" dir="5400000" algn="t" rotWithShape="0">
              <a:srgbClr val="80808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 name="Google Shape;11;p43"/>
          <p:cNvSpPr/>
          <p:nvPr/>
        </p:nvSpPr>
        <p:spPr>
          <a:xfrm>
            <a:off x="0" y="609600"/>
            <a:ext cx="9601200" cy="76200"/>
          </a:xfrm>
          <a:prstGeom prst="rect">
            <a:avLst/>
          </a:prstGeom>
          <a:solidFill>
            <a:srgbClr val="DF0000"/>
          </a:solidFill>
          <a:ln w="9525" cap="flat" cmpd="sng">
            <a:solidFill>
              <a:srgbClr val="CD0920"/>
            </a:solidFill>
            <a:prstDash val="solid"/>
            <a:round/>
            <a:headEnd type="none" w="sm" len="sm"/>
            <a:tailEnd type="none" w="sm" len="sm"/>
          </a:ln>
          <a:effectLst>
            <a:outerShdw dist="25400" dir="5400000" algn="t" rotWithShape="0">
              <a:srgbClr val="80808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pic>
        <p:nvPicPr>
          <p:cNvPr id="12" name="Google Shape;12;p43"/>
          <p:cNvPicPr preferRelativeResize="0"/>
          <p:nvPr/>
        </p:nvPicPr>
        <p:blipFill rotWithShape="1">
          <a:blip r:embed="rId20">
            <a:alphaModFix/>
          </a:blip>
          <a:srcRect/>
          <a:stretch/>
        </p:blipFill>
        <p:spPr>
          <a:xfrm>
            <a:off x="703263" y="76200"/>
            <a:ext cx="1430337" cy="712785"/>
          </a:xfrm>
          <a:prstGeom prst="rect">
            <a:avLst/>
          </a:prstGeom>
          <a:noFill/>
          <a:ln>
            <a:noFill/>
          </a:ln>
        </p:spPr>
      </p:pic>
    </p:spTree>
    <p:extLst>
      <p:ext uri="{BB962C8B-B14F-4D97-AF65-F5344CB8AC3E}">
        <p14:creationId xmlns:p14="http://schemas.microsoft.com/office/powerpoint/2010/main" val="78347909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ccounting@brow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ocurement.brown.edu/strategic-sourcing/brownbuys"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hyperlink" Target="https://procurement.brown.edu/procurement-operations/purchase-ord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olicy.brown.edu/policy/competitive-bid"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hyperlink" Target="https://ithelp.brown.edu/new-ticket?department_id=1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d5.myworkday.com/brown/learning/course/9397bd2a55a70182e783085606076384?record=77b9af6052231000fe2026238cb60000&amp;type=9882927d138b100019b928e75843018d"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wd5.myworkday.com/brown/learning/course/dd203e512c2301d4fd3705c069106ed8?type=9882927d138b100019b928e75843018d"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procurement.brown.edu/contracts"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hyperlink" Target="https://ithelp.brown.edu/new-ticket?department_id=14" TargetMode="External"/><Relationship Id="rId4" Type="http://schemas.openxmlformats.org/officeDocument/2006/relationships/hyperlink" Target="https://procurement.brown.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ontroller.brown.edu/supplier-management/supplier-miscellaneous-payee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accounting@brown.ed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accounting@brown.ed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customeraccounts@brown.edu"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controller.brown.edu/accounting-tax/internal-service-delivery-isd-faqs" TargetMode="External"/><Relationship Id="rId2" Type="http://schemas.openxmlformats.org/officeDocument/2006/relationships/hyperlink" Target="https://wd5.myworkday.com/brown/learning/course/3f61441b8efe10015719833535a00000?type=9882927d138b100019b928e75843018d&amp;metadataEntryPoint=%2Fbrown%2Flearning" TargetMode="External"/><Relationship Id="rId1" Type="http://schemas.openxmlformats.org/officeDocument/2006/relationships/slideLayout" Target="../slideLayouts/slideLayout4.xml"/><Relationship Id="rId4" Type="http://schemas.openxmlformats.org/officeDocument/2006/relationships/hyperlink" Target="mailto:accounting@brown.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maureen_moran@brown.edu"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procurement.brown.edu/policies-forms/policies"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policy.brown.edu/policy/supplier-registr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cvZrHd2qYJB8zAHGD9JMI6Da1VBtIJxelUkbRBHyGbI/edit?gid=0#gid=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hyperlink" Target="https://controller.brown.edu/accounting/accounting-related-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title"/>
          </p:nvPr>
        </p:nvSpPr>
        <p:spPr>
          <a:xfrm>
            <a:off x="479425" y="1295400"/>
            <a:ext cx="8642350" cy="1219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dirty="0"/>
              <a:t>FY26 Year-end</a:t>
            </a:r>
            <a:endParaRPr dirty="0"/>
          </a:p>
        </p:txBody>
      </p:sp>
      <p:sp>
        <p:nvSpPr>
          <p:cNvPr id="115" name="Google Shape;115;p1"/>
          <p:cNvSpPr txBox="1">
            <a:spLocks noGrp="1"/>
          </p:cNvSpPr>
          <p:nvPr>
            <p:ph type="subTitle" idx="1"/>
          </p:nvPr>
        </p:nvSpPr>
        <p:spPr>
          <a:xfrm>
            <a:off x="1367790" y="2209800"/>
            <a:ext cx="6865620" cy="4876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295"/>
              <a:buNone/>
            </a:pPr>
            <a:endParaRPr u="sng"/>
          </a:p>
          <a:p>
            <a:pPr marL="0" lvl="0" indent="0" algn="l" rtl="0">
              <a:lnSpc>
                <a:spcPct val="100000"/>
              </a:lnSpc>
              <a:spcBef>
                <a:spcPts val="613"/>
              </a:spcBef>
              <a:spcAft>
                <a:spcPts val="0"/>
              </a:spcAft>
              <a:buSzPts val="2295"/>
              <a:buNone/>
            </a:pPr>
            <a:r>
              <a:rPr lang="en-US"/>
              <a:t>Thank you for joining! </a:t>
            </a:r>
            <a:r>
              <a:rPr lang="en-US" u="sng"/>
              <a:t>Please note</a:t>
            </a:r>
            <a:r>
              <a:rPr lang="en-US"/>
              <a:t>:</a:t>
            </a:r>
            <a:endParaRPr/>
          </a:p>
          <a:p>
            <a:pPr marL="457200" lvl="0" indent="-457200" algn="l" rtl="0">
              <a:lnSpc>
                <a:spcPct val="100000"/>
              </a:lnSpc>
              <a:spcBef>
                <a:spcPts val="613"/>
              </a:spcBef>
              <a:spcAft>
                <a:spcPts val="0"/>
              </a:spcAft>
              <a:buSzPts val="2295"/>
              <a:buFont typeface="Georgia"/>
              <a:buChar char="-"/>
            </a:pPr>
            <a:r>
              <a:rPr lang="en-US"/>
              <a:t>We ask that participants keep microphones muted.</a:t>
            </a:r>
            <a:endParaRPr/>
          </a:p>
          <a:p>
            <a:pPr marL="457200" lvl="0" indent="-457200" algn="l" rtl="0">
              <a:lnSpc>
                <a:spcPct val="100000"/>
              </a:lnSpc>
              <a:spcBef>
                <a:spcPts val="613"/>
              </a:spcBef>
              <a:spcAft>
                <a:spcPts val="0"/>
              </a:spcAft>
              <a:buSzPts val="2295"/>
              <a:buFont typeface="Georgia"/>
              <a:buChar char="-"/>
            </a:pPr>
            <a:r>
              <a:rPr lang="en-US"/>
              <a:t>This session will be recorded and you can request a copy of the recording by emailing </a:t>
            </a:r>
            <a:r>
              <a:rPr lang="en-US" u="sng">
                <a:solidFill>
                  <a:schemeClr val="hlink"/>
                </a:solidFill>
                <a:hlinkClick r:id="rId3"/>
              </a:rPr>
              <a:t>accounting@brown.edu</a:t>
            </a:r>
            <a:r>
              <a:rPr lang="en-US"/>
              <a:t>. </a:t>
            </a:r>
            <a:endParaRPr/>
          </a:p>
          <a:p>
            <a:pPr marL="457200" lvl="0" indent="-457200" algn="l" rtl="0">
              <a:lnSpc>
                <a:spcPct val="100000"/>
              </a:lnSpc>
              <a:spcBef>
                <a:spcPts val="613"/>
              </a:spcBef>
              <a:spcAft>
                <a:spcPts val="0"/>
              </a:spcAft>
              <a:buSzPts val="2295"/>
              <a:buFont typeface="Georgia"/>
              <a:buChar char="-"/>
            </a:pPr>
            <a:r>
              <a:rPr lang="en-US"/>
              <a:t>Questions can be submitted via chat during the Zoom session or emailed anytime to accounting@brown.edu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9"/>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Creating New Orders</a:t>
            </a:r>
            <a:endParaRPr/>
          </a:p>
        </p:txBody>
      </p:sp>
      <p:sp>
        <p:nvSpPr>
          <p:cNvPr id="121" name="Google Shape;121;p9"/>
          <p:cNvSpPr txBox="1">
            <a:spLocks noGrp="1"/>
          </p:cNvSpPr>
          <p:nvPr>
            <p:ph type="body" idx="1"/>
          </p:nvPr>
        </p:nvSpPr>
        <p:spPr>
          <a:xfrm>
            <a:off x="621030" y="1981200"/>
            <a:ext cx="8751570" cy="4724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20000"/>
              </a:lnSpc>
              <a:spcBef>
                <a:spcPts val="0"/>
              </a:spcBef>
              <a:spcAft>
                <a:spcPts val="0"/>
              </a:spcAft>
              <a:buSzPct val="85000"/>
              <a:buNone/>
            </a:pPr>
            <a:r>
              <a:rPr lang="en-US" u="sng" dirty="0"/>
              <a:t>Reminders:</a:t>
            </a:r>
            <a:endParaRPr dirty="0"/>
          </a:p>
          <a:p>
            <a:pPr marL="493634" lvl="0" indent="-457200" algn="l" rtl="0">
              <a:lnSpc>
                <a:spcPct val="120000"/>
              </a:lnSpc>
              <a:spcBef>
                <a:spcPts val="613"/>
              </a:spcBef>
              <a:spcAft>
                <a:spcPts val="0"/>
              </a:spcAft>
              <a:buSzPct val="85000"/>
              <a:buFont typeface="Arial"/>
              <a:buChar char="•"/>
            </a:pPr>
            <a:r>
              <a:rPr lang="en-US" sz="3000" dirty="0"/>
              <a:t>Create FY26 requisitions as soon as possible</a:t>
            </a:r>
            <a:endParaRPr dirty="0"/>
          </a:p>
          <a:p>
            <a:pPr marL="493634" lvl="0" indent="-457200" algn="l" rtl="0">
              <a:lnSpc>
                <a:spcPct val="120000"/>
              </a:lnSpc>
              <a:spcBef>
                <a:spcPts val="613"/>
              </a:spcBef>
              <a:spcAft>
                <a:spcPts val="0"/>
              </a:spcAft>
              <a:buSzPct val="85000"/>
              <a:buFont typeface="Arial"/>
              <a:buChar char="•"/>
            </a:pPr>
            <a:r>
              <a:rPr lang="en-US" sz="3000" u="sng" dirty="0" err="1">
                <a:solidFill>
                  <a:srgbClr val="0000FF"/>
                </a:solidFill>
                <a:hlinkClick r:id="rId3">
                  <a:extLst>
                    <a:ext uri="{A12FA001-AC4F-418D-AE19-62706E023703}">
                      <ahyp:hlinkClr xmlns:ahyp="http://schemas.microsoft.com/office/drawing/2018/hyperlinkcolor" val="tx"/>
                    </a:ext>
                  </a:extLst>
                </a:hlinkClick>
              </a:rPr>
              <a:t>BrownBuys</a:t>
            </a:r>
            <a:r>
              <a:rPr lang="en-US" sz="3000" dirty="0"/>
              <a:t> is the quickest way to order</a:t>
            </a:r>
            <a:endParaRPr dirty="0"/>
          </a:p>
          <a:p>
            <a:pPr marL="707756" lvl="1" indent="-342900" algn="l" rtl="0">
              <a:lnSpc>
                <a:spcPct val="120000"/>
              </a:lnSpc>
              <a:spcBef>
                <a:spcPts val="388"/>
              </a:spcBef>
              <a:spcAft>
                <a:spcPts val="0"/>
              </a:spcAft>
              <a:buSzPct val="85000"/>
              <a:buFont typeface="Arial"/>
              <a:buChar char="•"/>
            </a:pPr>
            <a:r>
              <a:rPr lang="en-US" sz="2200" dirty="0"/>
              <a:t>Strategic suppliers</a:t>
            </a:r>
            <a:endParaRPr dirty="0"/>
          </a:p>
          <a:p>
            <a:pPr marL="707756" lvl="1" indent="-342900" algn="l" rtl="0">
              <a:lnSpc>
                <a:spcPct val="120000"/>
              </a:lnSpc>
              <a:spcBef>
                <a:spcPts val="388"/>
              </a:spcBef>
              <a:spcAft>
                <a:spcPts val="0"/>
              </a:spcAft>
              <a:buSzPct val="85000"/>
              <a:buFont typeface="Arial"/>
              <a:buChar char="•"/>
            </a:pPr>
            <a:r>
              <a:rPr lang="en-US" sz="2200" dirty="0"/>
              <a:t>Spend categories automatically populate </a:t>
            </a:r>
            <a:endParaRPr dirty="0"/>
          </a:p>
          <a:p>
            <a:pPr marL="707756" lvl="1" indent="-342900" algn="l" rtl="0">
              <a:lnSpc>
                <a:spcPct val="120000"/>
              </a:lnSpc>
              <a:spcBef>
                <a:spcPts val="388"/>
              </a:spcBef>
              <a:spcAft>
                <a:spcPts val="0"/>
              </a:spcAft>
              <a:buSzPct val="85000"/>
              <a:buFont typeface="Arial"/>
              <a:buChar char="•"/>
            </a:pPr>
            <a:r>
              <a:rPr lang="en-US" sz="2200" dirty="0"/>
              <a:t>Standard requisition type</a:t>
            </a:r>
            <a:endParaRPr dirty="0"/>
          </a:p>
          <a:p>
            <a:pPr marL="493634" lvl="0" indent="-457200" algn="l" rtl="0">
              <a:lnSpc>
                <a:spcPct val="120000"/>
              </a:lnSpc>
              <a:spcBef>
                <a:spcPts val="613"/>
              </a:spcBef>
              <a:spcAft>
                <a:spcPts val="0"/>
              </a:spcAft>
              <a:buSzPct val="85000"/>
              <a:buFont typeface="Arial"/>
              <a:buChar char="•"/>
            </a:pPr>
            <a:r>
              <a:rPr lang="en-US" sz="3000" u="sng" dirty="0">
                <a:solidFill>
                  <a:srgbClr val="0000FF"/>
                </a:solidFill>
                <a:hlinkClick r:id="rId4">
                  <a:extLst>
                    <a:ext uri="{A12FA001-AC4F-418D-AE19-62706E023703}">
                      <ahyp:hlinkClr xmlns:ahyp="http://schemas.microsoft.com/office/drawing/2018/hyperlinkcolor" val="tx"/>
                    </a:ext>
                  </a:extLst>
                </a:hlinkClick>
              </a:rPr>
              <a:t>Non-Catalog Items requisition</a:t>
            </a:r>
            <a:r>
              <a:rPr lang="en-US" sz="3000" dirty="0"/>
              <a:t>:</a:t>
            </a:r>
            <a:endParaRPr dirty="0"/>
          </a:p>
          <a:p>
            <a:pPr marL="707756" lvl="1" indent="-342900" algn="l" rtl="0">
              <a:lnSpc>
                <a:spcPct val="120000"/>
              </a:lnSpc>
              <a:spcBef>
                <a:spcPts val="388"/>
              </a:spcBef>
              <a:spcAft>
                <a:spcPts val="0"/>
              </a:spcAft>
              <a:buSzPct val="85000"/>
              <a:buFont typeface="Arial"/>
              <a:buChar char="•"/>
            </a:pPr>
            <a:r>
              <a:rPr lang="en-US" sz="2200" dirty="0"/>
              <a:t>Any requisition Type</a:t>
            </a:r>
            <a:endParaRPr dirty="0"/>
          </a:p>
          <a:p>
            <a:pPr marL="707756" lvl="1" indent="-342900" algn="l" rtl="0">
              <a:lnSpc>
                <a:spcPct val="120000"/>
              </a:lnSpc>
              <a:spcBef>
                <a:spcPts val="388"/>
              </a:spcBef>
              <a:spcAft>
                <a:spcPts val="0"/>
              </a:spcAft>
              <a:buSzPct val="85000"/>
              <a:buFont typeface="Arial"/>
              <a:buChar char="•"/>
            </a:pPr>
            <a:r>
              <a:rPr lang="en-US" sz="2200" dirty="0"/>
              <a:t>Select appropriate spend category</a:t>
            </a:r>
            <a:endParaRPr dirty="0"/>
          </a:p>
          <a:p>
            <a:pPr marL="707756" lvl="1" indent="-342900" algn="l" rtl="0">
              <a:lnSpc>
                <a:spcPct val="120000"/>
              </a:lnSpc>
              <a:spcBef>
                <a:spcPts val="388"/>
              </a:spcBef>
              <a:spcAft>
                <a:spcPts val="0"/>
              </a:spcAft>
              <a:buSzPct val="85000"/>
              <a:buFont typeface="Arial"/>
              <a:buChar char="•"/>
            </a:pPr>
            <a:r>
              <a:rPr lang="en-US" sz="2200" dirty="0"/>
              <a:t>Provide required pricing documentation / executed contract</a:t>
            </a:r>
            <a:endParaRPr dirty="0"/>
          </a:p>
          <a:p>
            <a:pPr marL="579438" lvl="1" indent="-131460" algn="l" rtl="0">
              <a:lnSpc>
                <a:spcPct val="120000"/>
              </a:lnSpc>
              <a:spcBef>
                <a:spcPts val="388"/>
              </a:spcBef>
              <a:spcAft>
                <a:spcPts val="0"/>
              </a:spcAft>
              <a:buSzPct val="85000"/>
              <a:buNone/>
            </a:pPr>
            <a:endParaRPr sz="2200" dirty="0"/>
          </a:p>
          <a:p>
            <a:pPr marL="288925" lvl="0" indent="-139144" algn="l" rtl="0">
              <a:lnSpc>
                <a:spcPct val="120000"/>
              </a:lnSpc>
              <a:spcBef>
                <a:spcPts val="613"/>
              </a:spcBef>
              <a:spcAft>
                <a:spcPts val="0"/>
              </a:spcAft>
              <a:buSzPct val="85000"/>
              <a:buNone/>
            </a:pPr>
            <a:endParaRPr sz="3000" dirty="0"/>
          </a:p>
          <a:p>
            <a:pPr marL="579438" lvl="1" indent="-131460" algn="l" rtl="0">
              <a:lnSpc>
                <a:spcPct val="120000"/>
              </a:lnSpc>
              <a:spcBef>
                <a:spcPts val="388"/>
              </a:spcBef>
              <a:spcAft>
                <a:spcPts val="0"/>
              </a:spcAft>
              <a:buSzPct val="85000"/>
              <a:buNone/>
            </a:pPr>
            <a:endParaRPr sz="2200" dirty="0"/>
          </a:p>
          <a:p>
            <a:pPr marL="579438" lvl="1" indent="-131460" algn="l" rtl="0">
              <a:lnSpc>
                <a:spcPct val="120000"/>
              </a:lnSpc>
              <a:spcBef>
                <a:spcPts val="388"/>
              </a:spcBef>
              <a:spcAft>
                <a:spcPts val="0"/>
              </a:spcAft>
              <a:buSzPct val="85000"/>
              <a:buNone/>
            </a:pP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10"/>
          <p:cNvSpPr txBox="1">
            <a:spLocks noGrp="1"/>
          </p:cNvSpPr>
          <p:nvPr>
            <p:ph type="title"/>
          </p:nvPr>
        </p:nvSpPr>
        <p:spPr>
          <a:xfrm>
            <a:off x="533400" y="6858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Blanket Orders</a:t>
            </a:r>
            <a:endParaRPr/>
          </a:p>
        </p:txBody>
      </p:sp>
      <p:sp>
        <p:nvSpPr>
          <p:cNvPr id="129" name="Google Shape;129;p10"/>
          <p:cNvSpPr txBox="1">
            <a:spLocks noGrp="1"/>
          </p:cNvSpPr>
          <p:nvPr>
            <p:ph type="body" idx="1"/>
          </p:nvPr>
        </p:nvSpPr>
        <p:spPr>
          <a:xfrm>
            <a:off x="533400" y="1981200"/>
            <a:ext cx="8799136" cy="5145464"/>
          </a:xfrm>
          <a:prstGeom prst="rect">
            <a:avLst/>
          </a:prstGeom>
          <a:noFill/>
          <a:ln>
            <a:noFill/>
          </a:ln>
        </p:spPr>
        <p:txBody>
          <a:bodyPr spcFirstLastPara="1" wrap="square" lIns="91425" tIns="45700" rIns="91425" bIns="45700" anchor="t" anchorCtr="0">
            <a:noAutofit/>
          </a:bodyPr>
          <a:lstStyle/>
          <a:p>
            <a:pPr marL="288925" lvl="0" indent="-263525" algn="l" rtl="0">
              <a:lnSpc>
                <a:spcPct val="120000"/>
              </a:lnSpc>
              <a:spcBef>
                <a:spcPts val="0"/>
              </a:spcBef>
              <a:spcAft>
                <a:spcPts val="0"/>
              </a:spcAft>
              <a:buSzPts val="1980"/>
              <a:buFont typeface="Arial"/>
              <a:buChar char="•"/>
            </a:pPr>
            <a:r>
              <a:rPr lang="en-US" sz="2400" dirty="0"/>
              <a:t>The use of blanket POs should be kept to a minimum</a:t>
            </a:r>
            <a:endParaRPr sz="2800" dirty="0"/>
          </a:p>
          <a:p>
            <a:pPr marL="288925" lvl="0" indent="-263525" algn="l" rtl="0">
              <a:lnSpc>
                <a:spcPct val="120000"/>
              </a:lnSpc>
              <a:spcBef>
                <a:spcPts val="613"/>
              </a:spcBef>
              <a:spcAft>
                <a:spcPts val="0"/>
              </a:spcAft>
              <a:buSzPts val="1980"/>
              <a:buFont typeface="Arial"/>
              <a:buChar char="•"/>
            </a:pPr>
            <a:r>
              <a:rPr lang="en-US" sz="2400" u="sng" dirty="0">
                <a:solidFill>
                  <a:srgbClr val="0000FF"/>
                </a:solidFill>
                <a:hlinkClick r:id="rId3">
                  <a:extLst>
                    <a:ext uri="{A12FA001-AC4F-418D-AE19-62706E023703}">
                      <ahyp:hlinkClr xmlns:ahyp="http://schemas.microsoft.com/office/drawing/2018/hyperlinkcolor" val="tx"/>
                    </a:ext>
                  </a:extLst>
                </a:hlinkClick>
              </a:rPr>
              <a:t>Procurement policy</a:t>
            </a:r>
            <a:r>
              <a:rPr lang="en-US" sz="2400" dirty="0"/>
              <a:t> for documentation and bid thresholds apply to blanket POs </a:t>
            </a:r>
            <a:endParaRPr sz="2800" dirty="0"/>
          </a:p>
          <a:p>
            <a:pPr marL="288925" lvl="0" indent="-288925" algn="l" rtl="0">
              <a:lnSpc>
                <a:spcPct val="120000"/>
              </a:lnSpc>
              <a:spcBef>
                <a:spcPts val="613"/>
              </a:spcBef>
              <a:spcAft>
                <a:spcPts val="0"/>
              </a:spcAft>
              <a:buSzPts val="2380"/>
              <a:buFont typeface="Arial"/>
              <a:buChar char="•"/>
            </a:pPr>
            <a:r>
              <a:rPr lang="en-US" sz="2400" dirty="0"/>
              <a:t>For any questions, use the </a:t>
            </a:r>
            <a:r>
              <a:rPr lang="en-US" sz="2400" u="sng" dirty="0" err="1">
                <a:solidFill>
                  <a:schemeClr val="hlink"/>
                </a:solidFill>
                <a:hlinkClick r:id="rId4"/>
              </a:rPr>
              <a:t>Deskpro</a:t>
            </a:r>
            <a:r>
              <a:rPr lang="en-US" sz="2400" dirty="0"/>
              <a:t> ticketing system to discuss blanket orders before creating new ones for FY2027 rather than general email inboxes, as certain shared inboxes are being phased out. </a:t>
            </a:r>
            <a:endParaRPr sz="2400" dirty="0"/>
          </a:p>
          <a:p>
            <a:pPr marL="47625" lvl="0" indent="0" algn="l" rtl="0">
              <a:lnSpc>
                <a:spcPct val="120000"/>
              </a:lnSpc>
              <a:spcBef>
                <a:spcPts val="613"/>
              </a:spcBef>
              <a:spcAft>
                <a:spcPts val="0"/>
              </a:spcAft>
              <a:buClr>
                <a:srgbClr val="DF0000"/>
              </a:buClr>
              <a:buSzPts val="2380"/>
              <a:buNone/>
            </a:pPr>
            <a:r>
              <a:rPr lang="en-US" sz="2400" dirty="0">
                <a:solidFill>
                  <a:srgbClr val="000000"/>
                </a:solidFill>
              </a:rPr>
              <a:t>Reminder – </a:t>
            </a:r>
            <a:r>
              <a:rPr lang="en-US" sz="2400" b="1" dirty="0">
                <a:solidFill>
                  <a:srgbClr val="000000"/>
                </a:solidFill>
              </a:rPr>
              <a:t>Departments are required to close FY 2026 blanket purchase orders after the last invoice has been submitted</a:t>
            </a:r>
            <a:endParaRPr sz="2800" dirty="0"/>
          </a:p>
          <a:p>
            <a:pPr marL="47625" lvl="0" indent="0" algn="l" rtl="0">
              <a:lnSpc>
                <a:spcPct val="120000"/>
              </a:lnSpc>
              <a:spcBef>
                <a:spcPts val="613"/>
              </a:spcBef>
              <a:spcAft>
                <a:spcPts val="0"/>
              </a:spcAft>
              <a:buClr>
                <a:srgbClr val="DF0000"/>
              </a:buClr>
              <a:buSzPts val="2380"/>
              <a:buNone/>
            </a:pPr>
            <a:endParaRPr sz="2800" dirty="0">
              <a:solidFill>
                <a:srgbClr val="000000"/>
              </a:solidFill>
            </a:endParaRPr>
          </a:p>
          <a:p>
            <a:pPr marL="338138" lvl="1" indent="0" algn="l" rtl="0">
              <a:lnSpc>
                <a:spcPct val="120000"/>
              </a:lnSpc>
              <a:spcBef>
                <a:spcPts val="388"/>
              </a:spcBef>
              <a:spcAft>
                <a:spcPts val="0"/>
              </a:spcAft>
              <a:buSzPts val="2040"/>
              <a:buNone/>
            </a:pPr>
            <a:endParaRPr sz="2400" dirty="0"/>
          </a:p>
          <a:p>
            <a:pPr marL="338138" lvl="1" indent="0" algn="l" rtl="0">
              <a:lnSpc>
                <a:spcPct val="120000"/>
              </a:lnSpc>
              <a:spcBef>
                <a:spcPts val="388"/>
              </a:spcBef>
              <a:spcAft>
                <a:spcPts val="0"/>
              </a:spcAft>
              <a:buSzPts val="2040"/>
              <a:buNone/>
            </a:pPr>
            <a:endParaRPr sz="2400" dirty="0"/>
          </a:p>
          <a:p>
            <a:pPr marL="338138" lvl="1" indent="0" algn="l" rtl="0">
              <a:lnSpc>
                <a:spcPct val="120000"/>
              </a:lnSpc>
              <a:spcBef>
                <a:spcPts val="388"/>
              </a:spcBef>
              <a:spcAft>
                <a:spcPts val="0"/>
              </a:spcAft>
              <a:buSzPts val="2040"/>
              <a:buNone/>
            </a:pPr>
            <a:endParaRPr sz="2400" dirty="0"/>
          </a:p>
          <a:p>
            <a:pPr marL="579438" lvl="1" indent="-111758" algn="l" rtl="0">
              <a:lnSpc>
                <a:spcPct val="120000"/>
              </a:lnSpc>
              <a:spcBef>
                <a:spcPts val="388"/>
              </a:spcBef>
              <a:spcAft>
                <a:spcPts val="0"/>
              </a:spcAft>
              <a:buSzPts val="2040"/>
              <a:buFont typeface="Georgia"/>
              <a:buNone/>
            </a:pP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1"/>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Receipting of Goods &amp; Services</a:t>
            </a:r>
            <a:endParaRPr/>
          </a:p>
        </p:txBody>
      </p:sp>
      <p:sp>
        <p:nvSpPr>
          <p:cNvPr id="137" name="Google Shape;137;p11"/>
          <p:cNvSpPr txBox="1">
            <a:spLocks noGrp="1"/>
          </p:cNvSpPr>
          <p:nvPr>
            <p:ph type="body" idx="1"/>
          </p:nvPr>
        </p:nvSpPr>
        <p:spPr>
          <a:xfrm>
            <a:off x="609600" y="2133600"/>
            <a:ext cx="7989570" cy="46482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120000"/>
              </a:lnSpc>
              <a:spcBef>
                <a:spcPts val="0"/>
              </a:spcBef>
              <a:spcAft>
                <a:spcPts val="0"/>
              </a:spcAft>
              <a:buSzPct val="85000"/>
              <a:buFont typeface="Arial"/>
              <a:buChar char="•"/>
            </a:pPr>
            <a:r>
              <a:rPr lang="en-US" sz="2400" dirty="0"/>
              <a:t>Orders placed in June will expense in FY2026 if goods/services are received by June 30</a:t>
            </a:r>
            <a:r>
              <a:rPr lang="en-US" sz="2400" baseline="30000" dirty="0"/>
              <a:t>th </a:t>
            </a:r>
            <a:endParaRPr dirty="0"/>
          </a:p>
          <a:p>
            <a:pPr marL="342900" lvl="0" indent="-342900" algn="l" rtl="0">
              <a:lnSpc>
                <a:spcPct val="120000"/>
              </a:lnSpc>
              <a:spcBef>
                <a:spcPts val="613"/>
              </a:spcBef>
              <a:spcAft>
                <a:spcPts val="0"/>
              </a:spcAft>
              <a:buSzPct val="85000"/>
              <a:buFont typeface="Arial"/>
              <a:buChar char="•"/>
            </a:pPr>
            <a:r>
              <a:rPr lang="en-US" sz="2400" dirty="0"/>
              <a:t>To receive, </a:t>
            </a:r>
            <a:r>
              <a:rPr lang="en-US" sz="2400" u="sng" dirty="0">
                <a:solidFill>
                  <a:srgbClr val="0000FF"/>
                </a:solidFill>
                <a:hlinkClick r:id="rId3">
                  <a:extLst>
                    <a:ext uri="{A12FA001-AC4F-418D-AE19-62706E023703}">
                      <ahyp:hlinkClr xmlns:ahyp="http://schemas.microsoft.com/office/drawing/2018/hyperlinkcolor" val="tx"/>
                    </a:ext>
                  </a:extLst>
                </a:hlinkClick>
              </a:rPr>
              <a:t>create the PO receipt</a:t>
            </a:r>
            <a:r>
              <a:rPr lang="en-US" sz="2400" dirty="0">
                <a:solidFill>
                  <a:srgbClr val="0000FF"/>
                </a:solidFill>
              </a:rPr>
              <a:t> </a:t>
            </a:r>
            <a:r>
              <a:rPr lang="en-US" sz="2400" dirty="0"/>
              <a:t>ASAP in Workday, by using Create Receipt</a:t>
            </a:r>
            <a:endParaRPr dirty="0"/>
          </a:p>
          <a:p>
            <a:pPr marL="342900" lvl="0" indent="-342900" algn="l" rtl="0">
              <a:lnSpc>
                <a:spcPct val="120000"/>
              </a:lnSpc>
              <a:spcBef>
                <a:spcPts val="613"/>
              </a:spcBef>
              <a:spcAft>
                <a:spcPts val="0"/>
              </a:spcAft>
              <a:buSzPct val="85000"/>
              <a:buFont typeface="Arial"/>
              <a:buChar char="•"/>
            </a:pPr>
            <a:r>
              <a:rPr lang="en-US" sz="2400" dirty="0"/>
              <a:t>To streamline the payment process, attach a copy of the invoice to the Workday receipt before submitting</a:t>
            </a:r>
            <a:endParaRPr sz="2800" dirty="0"/>
          </a:p>
          <a:p>
            <a:pPr marL="579437" lvl="0" indent="0" algn="l" rtl="0">
              <a:lnSpc>
                <a:spcPct val="100000"/>
              </a:lnSpc>
              <a:spcBef>
                <a:spcPts val="388"/>
              </a:spcBef>
              <a:spcAft>
                <a:spcPts val="0"/>
              </a:spcAft>
              <a:buSzPct val="55000"/>
              <a:buNone/>
            </a:pPr>
            <a:r>
              <a:rPr lang="en-US" sz="2000" dirty="0"/>
              <a:t>- Otherwise, the invoice must be emailed to Accounts Payable after the receipt is created</a:t>
            </a:r>
            <a:endParaRPr sz="2800" dirty="0"/>
          </a:p>
          <a:p>
            <a:pPr marL="0" lvl="0" indent="0" algn="l" rtl="0">
              <a:lnSpc>
                <a:spcPct val="120000"/>
              </a:lnSpc>
              <a:spcBef>
                <a:spcPts val="613"/>
              </a:spcBef>
              <a:spcAft>
                <a:spcPts val="0"/>
              </a:spcAft>
              <a:buSzPct val="85000"/>
              <a:buNone/>
            </a:pPr>
            <a:endParaRPr sz="2400" dirty="0"/>
          </a:p>
          <a:p>
            <a:pPr marL="0" lvl="0" indent="0" algn="l" rtl="0">
              <a:lnSpc>
                <a:spcPct val="120000"/>
              </a:lnSpc>
              <a:spcBef>
                <a:spcPts val="613"/>
              </a:spcBef>
              <a:spcAft>
                <a:spcPts val="0"/>
              </a:spcAft>
              <a:buSzPct val="85000"/>
              <a:buNone/>
            </a:pPr>
            <a:r>
              <a:rPr lang="en-US" sz="2400" dirty="0"/>
              <a:t>Tip: It is a best practice to attach a copy of the invoice to the Workday Receipt. Once the receipt is approved, the invoice will move directly to Accounts Payable for processing.</a:t>
            </a:r>
            <a:endParaRPr dirty="0"/>
          </a:p>
          <a:p>
            <a:pPr marL="0" lvl="0" indent="0" algn="l" rtl="0">
              <a:lnSpc>
                <a:spcPct val="120000"/>
              </a:lnSpc>
              <a:spcBef>
                <a:spcPts val="613"/>
              </a:spcBef>
              <a:spcAft>
                <a:spcPts val="0"/>
              </a:spcAft>
              <a:buSzPct val="85000"/>
              <a:buNone/>
            </a:pPr>
            <a:endParaRPr sz="2400" dirty="0"/>
          </a:p>
          <a:p>
            <a:pPr marL="0" lvl="0" indent="0" algn="l" rtl="0">
              <a:lnSpc>
                <a:spcPct val="120000"/>
              </a:lnSpc>
              <a:spcBef>
                <a:spcPts val="613"/>
              </a:spcBef>
              <a:spcAft>
                <a:spcPts val="0"/>
              </a:spcAft>
              <a:buSzPct val="85000"/>
              <a:buNone/>
            </a:pPr>
            <a:r>
              <a:rPr lang="en-US" sz="2300" b="1" dirty="0"/>
              <a:t>Note</a:t>
            </a:r>
            <a:r>
              <a:rPr lang="en-US" sz="2300" dirty="0"/>
              <a:t>: Receipt must be received by AP, with the attached invoice, by </a:t>
            </a:r>
            <a:r>
              <a:rPr lang="en-US" sz="2300" b="1" u="sng" dirty="0"/>
              <a:t>July 15</a:t>
            </a:r>
            <a:r>
              <a:rPr lang="en-US" sz="2300" b="1" u="sng" baseline="30000" dirty="0"/>
              <a:t>th </a:t>
            </a:r>
            <a:r>
              <a:rPr lang="en-US" sz="2300" b="1" u="sng" dirty="0"/>
              <a:t> before 11:00 </a:t>
            </a:r>
            <a:r>
              <a:rPr lang="en-US" sz="2300" b="1" u="sng" dirty="0" err="1"/>
              <a:t>a.m</a:t>
            </a:r>
            <a:r>
              <a:rPr lang="en-US" sz="2300" b="1" u="sng" dirty="0"/>
              <a:t> </a:t>
            </a:r>
            <a:r>
              <a:rPr lang="en-US" sz="2300" dirty="0"/>
              <a:t>to ensure expenses are recorded in FY2026</a:t>
            </a:r>
            <a:r>
              <a:rPr lang="en-US" sz="2300" b="1" dirty="0"/>
              <a:t>.  </a:t>
            </a:r>
            <a:r>
              <a:rPr lang="en-US" sz="2300" dirty="0"/>
              <a:t>This will allow sufficient time for AP to create the supplier invoice and </a:t>
            </a:r>
            <a:r>
              <a:rPr lang="en-US" sz="2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route</a:t>
            </a:r>
            <a:r>
              <a:rPr lang="en-US" sz="2300" dirty="0"/>
              <a:t> for internal approval.</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12"/>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Closing Purchase Orders</a:t>
            </a:r>
            <a:endParaRPr/>
          </a:p>
        </p:txBody>
      </p:sp>
      <p:sp>
        <p:nvSpPr>
          <p:cNvPr id="145" name="Google Shape;145;p12"/>
          <p:cNvSpPr txBox="1">
            <a:spLocks noGrp="1"/>
          </p:cNvSpPr>
          <p:nvPr>
            <p:ph type="body" idx="1"/>
          </p:nvPr>
        </p:nvSpPr>
        <p:spPr>
          <a:xfrm>
            <a:off x="457200" y="1866900"/>
            <a:ext cx="8915400" cy="5181600"/>
          </a:xfrm>
          <a:prstGeom prst="rect">
            <a:avLst/>
          </a:prstGeom>
          <a:noFill/>
          <a:ln>
            <a:noFill/>
          </a:ln>
        </p:spPr>
        <p:txBody>
          <a:bodyPr spcFirstLastPara="1" wrap="square" lIns="91425" tIns="45700" rIns="91425" bIns="45700" anchor="t" anchorCtr="0">
            <a:normAutofit fontScale="92500" lnSpcReduction="20000"/>
          </a:bodyPr>
          <a:lstStyle/>
          <a:p>
            <a:pPr marL="468535" lvl="0" indent="-445865" algn="l" rtl="0">
              <a:lnSpc>
                <a:spcPct val="120000"/>
              </a:lnSpc>
              <a:spcBef>
                <a:spcPts val="0"/>
              </a:spcBef>
              <a:spcAft>
                <a:spcPts val="0"/>
              </a:spcAft>
              <a:buSzPct val="85000"/>
              <a:buFont typeface="Arial"/>
              <a:buChar char="•"/>
            </a:pPr>
            <a:r>
              <a:rPr lang="en-US" sz="2800"/>
              <a:t>All expired </a:t>
            </a:r>
            <a:r>
              <a:rPr lang="en-US" sz="2800" u="sng">
                <a:solidFill>
                  <a:srgbClr val="0000FF"/>
                </a:solidFill>
                <a:hlinkClick r:id="rId3">
                  <a:extLst>
                    <a:ext uri="{A12FA001-AC4F-418D-AE19-62706E023703}">
                      <ahyp:hlinkClr xmlns:ahyp="http://schemas.microsoft.com/office/drawing/2018/hyperlinkcolor" val="tx"/>
                    </a:ext>
                  </a:extLst>
                </a:hlinkClick>
              </a:rPr>
              <a:t>purchase orders must be closed</a:t>
            </a:r>
            <a:endParaRPr>
              <a:solidFill>
                <a:srgbClr val="0000FF"/>
              </a:solidFill>
            </a:endParaRPr>
          </a:p>
          <a:p>
            <a:pPr marL="689944" lvl="1" indent="-333992" algn="l" rtl="0">
              <a:lnSpc>
                <a:spcPct val="120000"/>
              </a:lnSpc>
              <a:spcBef>
                <a:spcPts val="388"/>
              </a:spcBef>
              <a:spcAft>
                <a:spcPts val="0"/>
              </a:spcAft>
              <a:buSzPct val="85000"/>
              <a:buFont typeface="Arial"/>
              <a:buChar char="•"/>
            </a:pPr>
            <a:r>
              <a:rPr lang="en-US" sz="2200"/>
              <a:t>Workday will automatically close standard POs if fully receipted (approved status) balance is $0.00 and invoices are paid</a:t>
            </a:r>
            <a:endParaRPr sz="2400" u="sng">
              <a:solidFill>
                <a:schemeClr val="dk2"/>
              </a:solidFill>
              <a:latin typeface="Corbel"/>
              <a:ea typeface="Corbel"/>
              <a:cs typeface="Corbel"/>
              <a:sym typeface="Corbel"/>
            </a:endParaRPr>
          </a:p>
          <a:p>
            <a:pPr marL="689944" lvl="1" indent="-333992" algn="l" rtl="0">
              <a:lnSpc>
                <a:spcPct val="120000"/>
              </a:lnSpc>
              <a:spcBef>
                <a:spcPts val="388"/>
              </a:spcBef>
              <a:spcAft>
                <a:spcPts val="0"/>
              </a:spcAft>
              <a:buSzPct val="85000"/>
              <a:buFont typeface="Arial"/>
              <a:buChar char="•"/>
            </a:pPr>
            <a:r>
              <a:rPr lang="en-US" sz="2200"/>
              <a:t>Workday will not automatically close a PO with any balance amount</a:t>
            </a:r>
            <a:endParaRPr/>
          </a:p>
          <a:p>
            <a:pPr marL="468535" lvl="0" indent="-445865" algn="l" rtl="0">
              <a:lnSpc>
                <a:spcPct val="120000"/>
              </a:lnSpc>
              <a:spcBef>
                <a:spcPts val="613"/>
              </a:spcBef>
              <a:spcAft>
                <a:spcPts val="0"/>
              </a:spcAft>
              <a:buSzPct val="85000"/>
              <a:buFont typeface="Arial"/>
              <a:buChar char="•"/>
            </a:pPr>
            <a:r>
              <a:rPr lang="en-US" sz="2800"/>
              <a:t>Departments are responsible for closing:</a:t>
            </a:r>
            <a:endParaRPr/>
          </a:p>
          <a:p>
            <a:pPr marL="689944" lvl="1" indent="-333992" algn="l" rtl="0">
              <a:lnSpc>
                <a:spcPct val="120000"/>
              </a:lnSpc>
              <a:spcBef>
                <a:spcPts val="388"/>
              </a:spcBef>
              <a:spcAft>
                <a:spcPts val="0"/>
              </a:spcAft>
              <a:buSzPct val="85000"/>
              <a:buFont typeface="Arial"/>
              <a:buChar char="•"/>
            </a:pPr>
            <a:r>
              <a:rPr lang="en-US" sz="2200"/>
              <a:t>Blanket POs for FY26 once the last invoice is received</a:t>
            </a:r>
            <a:endParaRPr/>
          </a:p>
          <a:p>
            <a:pPr marL="689944" lvl="1" indent="-333992" algn="l" rtl="0">
              <a:lnSpc>
                <a:spcPct val="120000"/>
              </a:lnSpc>
              <a:spcBef>
                <a:spcPts val="388"/>
              </a:spcBef>
              <a:spcAft>
                <a:spcPts val="0"/>
              </a:spcAft>
              <a:buSzPct val="85000"/>
              <a:buFont typeface="Arial"/>
              <a:buChar char="•"/>
            </a:pPr>
            <a:r>
              <a:rPr lang="en-US" sz="2200"/>
              <a:t>Standard POs not automatically closed by Workday</a:t>
            </a:r>
            <a:endParaRPr/>
          </a:p>
          <a:p>
            <a:pPr marL="468535" lvl="0" indent="-445865" algn="l" rtl="0">
              <a:lnSpc>
                <a:spcPct val="120000"/>
              </a:lnSpc>
              <a:spcBef>
                <a:spcPts val="613"/>
              </a:spcBef>
              <a:spcAft>
                <a:spcPts val="0"/>
              </a:spcAft>
              <a:buSzPct val="85000"/>
              <a:buFont typeface="Arial"/>
              <a:buChar char="•"/>
            </a:pPr>
            <a:r>
              <a:rPr lang="en-US" sz="2800"/>
              <a:t>SPC will close BrownBuys orders</a:t>
            </a:r>
            <a:endParaRPr/>
          </a:p>
          <a:p>
            <a:pPr marL="468535" lvl="0" indent="-445865" algn="l" rtl="0">
              <a:lnSpc>
                <a:spcPct val="120000"/>
              </a:lnSpc>
              <a:spcBef>
                <a:spcPts val="613"/>
              </a:spcBef>
              <a:spcAft>
                <a:spcPts val="0"/>
              </a:spcAft>
              <a:buSzPct val="85000"/>
              <a:buFont typeface="Arial"/>
              <a:buChar char="•"/>
            </a:pPr>
            <a:r>
              <a:rPr lang="en-US" sz="2800"/>
              <a:t>Leaving POs open is an audit risk</a:t>
            </a:r>
            <a:endParaRPr/>
          </a:p>
          <a:p>
            <a:pPr marL="288925" lvl="0" indent="-149129" algn="l" rtl="0">
              <a:lnSpc>
                <a:spcPct val="120000"/>
              </a:lnSpc>
              <a:spcBef>
                <a:spcPts val="613"/>
              </a:spcBef>
              <a:spcAft>
                <a:spcPts val="0"/>
              </a:spcAft>
              <a:buSzPct val="85000"/>
              <a:buNone/>
            </a:pPr>
            <a:endParaRPr sz="2800">
              <a:solidFill>
                <a:srgbClr val="7030A0"/>
              </a:solidFill>
            </a:endParaRPr>
          </a:p>
          <a:p>
            <a:pPr marL="0" lvl="0" indent="0" algn="l" rtl="0">
              <a:lnSpc>
                <a:spcPct val="120000"/>
              </a:lnSpc>
              <a:spcBef>
                <a:spcPts val="613"/>
              </a:spcBef>
              <a:spcAft>
                <a:spcPts val="0"/>
              </a:spcAft>
              <a:buSzPct val="85000"/>
              <a:buNone/>
            </a:pPr>
            <a:r>
              <a:rPr lang="en-US" sz="2800"/>
              <a:t>Tip: Set up a routine to close purchase orders throughout the fiscal year</a:t>
            </a:r>
            <a:endParaRPr sz="3800"/>
          </a:p>
          <a:p>
            <a:pPr marL="338138" lvl="1" indent="0" algn="l" rtl="0">
              <a:lnSpc>
                <a:spcPct val="120000"/>
              </a:lnSpc>
              <a:spcBef>
                <a:spcPts val="388"/>
              </a:spcBef>
              <a:spcAft>
                <a:spcPts val="0"/>
              </a:spcAft>
              <a:buSzPct val="85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000000"/>
              </a:buClr>
              <a:buSzPts val="1400"/>
              <a:buFont typeface="Georgia"/>
              <a:buNone/>
            </a:pPr>
            <a:r>
              <a:rPr lang="en-US" dirty="0"/>
              <a:t>Closing Purchase Orders (continued)</a:t>
            </a:r>
            <a:endParaRPr dirty="0"/>
          </a:p>
        </p:txBody>
      </p:sp>
      <p:pic>
        <p:nvPicPr>
          <p:cNvPr id="156" name="Google Shape;156;p13" descr="An Open Purchase Orders Action in Workday. The PO Date- Start and PO Date- End are to remain blank. The boxes associated with Only Open Invoice Amount? and Only Open Receipt Amount? are to remain unchecked. Applicable worktags should be entered in the Worktag section. "/>
          <p:cNvPicPr preferRelativeResize="0">
            <a:picLocks noGrp="1"/>
          </p:cNvPicPr>
          <p:nvPr>
            <p:ph type="body" idx="1"/>
          </p:nvPr>
        </p:nvPicPr>
        <p:blipFill rotWithShape="1">
          <a:blip r:embed="rId3">
            <a:alphaModFix/>
          </a:blip>
          <a:srcRect/>
          <a:stretch/>
        </p:blipFill>
        <p:spPr>
          <a:xfrm>
            <a:off x="457200" y="1924789"/>
            <a:ext cx="3733800" cy="5418120"/>
          </a:xfrm>
          <a:prstGeom prst="rect">
            <a:avLst/>
          </a:prstGeom>
          <a:noFill/>
          <a:ln>
            <a:noFill/>
          </a:ln>
        </p:spPr>
      </p:pic>
      <p:sp>
        <p:nvSpPr>
          <p:cNvPr id="157" name="Google Shape;157;p13"/>
          <p:cNvSpPr txBox="1"/>
          <p:nvPr/>
        </p:nvSpPr>
        <p:spPr>
          <a:xfrm>
            <a:off x="4326082" y="2013718"/>
            <a:ext cx="4914900" cy="147732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000000"/>
                </a:solidFill>
                <a:effectLst/>
                <a:uLnTx/>
                <a:uFillTx/>
                <a:latin typeface="Arial"/>
                <a:ea typeface="Arial"/>
                <a:cs typeface="Arial"/>
                <a:sym typeface="Arial"/>
              </a:rPr>
              <a:t>To Find all open purchase orders, use the “Open Purchase orders” Workday report (includes Requisition Type).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13" descr="Red arrow pointing to Po Date- Start and PO Date-End"/>
          <p:cNvSpPr/>
          <p:nvPr/>
        </p:nvSpPr>
        <p:spPr>
          <a:xfrm>
            <a:off x="4248150" y="3164256"/>
            <a:ext cx="609600" cy="228600"/>
          </a:xfrm>
          <a:prstGeom prst="leftArrow">
            <a:avLst>
              <a:gd name="adj1" fmla="val 50000"/>
              <a:gd name="adj2" fmla="val 50000"/>
            </a:avLst>
          </a:prstGeom>
          <a:solidFill>
            <a:schemeClr val="accent1"/>
          </a:solidFill>
          <a:ln w="12700" cap="flat" cmpd="sng">
            <a:solidFill>
              <a:srgbClr val="A2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Georgia"/>
              <a:ea typeface="Georgia"/>
              <a:cs typeface="Georgia"/>
              <a:sym typeface="Georgia"/>
            </a:endParaRPr>
          </a:p>
        </p:txBody>
      </p:sp>
      <p:sp>
        <p:nvSpPr>
          <p:cNvPr id="159" name="Google Shape;159;p13"/>
          <p:cNvSpPr txBox="1"/>
          <p:nvPr/>
        </p:nvSpPr>
        <p:spPr>
          <a:xfrm>
            <a:off x="4914900" y="2955390"/>
            <a:ext cx="35433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Georgia"/>
                <a:ea typeface="Georgia"/>
                <a:cs typeface="Georgia"/>
                <a:sym typeface="Georgia"/>
              </a:rPr>
              <a:t>Keep both dates blank –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Georgia"/>
                <a:ea typeface="Georgia"/>
                <a:cs typeface="Georgia"/>
                <a:sym typeface="Georgia"/>
              </a:rPr>
              <a:t>(PO Date - Start &amp; PO Date)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13" descr="Red arrow pointing to Only Open Invoice Amount? and Only Open Receipt Amount?"/>
          <p:cNvSpPr/>
          <p:nvPr/>
        </p:nvSpPr>
        <p:spPr>
          <a:xfrm>
            <a:off x="4301836" y="3655182"/>
            <a:ext cx="609600" cy="228600"/>
          </a:xfrm>
          <a:prstGeom prst="leftArrow">
            <a:avLst>
              <a:gd name="adj1" fmla="val 50000"/>
              <a:gd name="adj2" fmla="val 50000"/>
            </a:avLst>
          </a:prstGeom>
          <a:solidFill>
            <a:schemeClr val="accent1"/>
          </a:solidFill>
          <a:ln w="12700" cap="flat" cmpd="sng">
            <a:solidFill>
              <a:srgbClr val="A2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Georgia"/>
              <a:ea typeface="Georgia"/>
              <a:cs typeface="Georgia"/>
              <a:sym typeface="Georgia"/>
            </a:endParaRPr>
          </a:p>
        </p:txBody>
      </p:sp>
      <p:sp>
        <p:nvSpPr>
          <p:cNvPr id="154" name="Google Shape;154;p13"/>
          <p:cNvSpPr txBox="1"/>
          <p:nvPr/>
        </p:nvSpPr>
        <p:spPr>
          <a:xfrm>
            <a:off x="4914900" y="3601721"/>
            <a:ext cx="4076700"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00000"/>
                </a:solidFill>
                <a:effectLst/>
                <a:uLnTx/>
                <a:uFillTx/>
                <a:latin typeface="Georgia"/>
                <a:ea typeface="Georgia"/>
                <a:cs typeface="Georgia"/>
                <a:sym typeface="Georgia"/>
              </a:rPr>
              <a:t>Uncheck these highlighted boxes </a:t>
            </a:r>
            <a:r>
              <a:rPr kumimoji="0" lang="en-US" sz="1800" b="0" i="0" u="none" strike="noStrike" kern="0" cap="none" spc="0" normalizeH="0" baseline="0" noProof="0" dirty="0">
                <a:ln>
                  <a:noFill/>
                </a:ln>
                <a:solidFill>
                  <a:srgbClr val="000000"/>
                </a:solidFill>
                <a:effectLst/>
                <a:uLnTx/>
                <a:uFillTx/>
                <a:latin typeface="Georgia"/>
                <a:ea typeface="Georgia"/>
                <a:cs typeface="Georgia"/>
                <a:sym typeface="Georgia"/>
              </a:rPr>
              <a:t>(</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De-select “Only Open Invoice Amount” and “Only Open Receipt Amount”)</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161" name="Google Shape;161;p13" descr="Red arrow pointing to Worktags"/>
          <p:cNvSpPr/>
          <p:nvPr/>
        </p:nvSpPr>
        <p:spPr>
          <a:xfrm>
            <a:off x="4326082" y="5085598"/>
            <a:ext cx="609600" cy="228600"/>
          </a:xfrm>
          <a:prstGeom prst="leftArrow">
            <a:avLst>
              <a:gd name="adj1" fmla="val 50000"/>
              <a:gd name="adj2" fmla="val 50000"/>
            </a:avLst>
          </a:prstGeom>
          <a:solidFill>
            <a:schemeClr val="accent1"/>
          </a:solidFill>
          <a:ln w="12700" cap="flat" cmpd="sng">
            <a:solidFill>
              <a:srgbClr val="A2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Georgia"/>
              <a:ea typeface="Georgia"/>
              <a:cs typeface="Georgia"/>
              <a:sym typeface="Georgia"/>
            </a:endParaRPr>
          </a:p>
        </p:txBody>
      </p:sp>
      <p:sp>
        <p:nvSpPr>
          <p:cNvPr id="162" name="Google Shape;162;p13"/>
          <p:cNvSpPr txBox="1"/>
          <p:nvPr/>
        </p:nvSpPr>
        <p:spPr>
          <a:xfrm>
            <a:off x="4916631" y="4991032"/>
            <a:ext cx="382731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Enter applicable Worktags, such as Cost Center, Grant, etc.</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160;p13"/>
          <p:cNvSpPr/>
          <p:nvPr/>
        </p:nvSpPr>
        <p:spPr>
          <a:xfrm>
            <a:off x="4395355" y="5662136"/>
            <a:ext cx="4076700" cy="147732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Georgia"/>
                <a:ea typeface="Georgia"/>
                <a:cs typeface="Georgia"/>
                <a:sym typeface="Georgia"/>
              </a:rPr>
              <a:t>Tip:</a:t>
            </a:r>
            <a:r>
              <a:rPr kumimoji="0" lang="en-US" sz="1800" b="0" i="0" u="none" strike="noStrike" kern="0" cap="none" spc="0" normalizeH="0" baseline="0" noProof="0">
                <a:ln>
                  <a:noFill/>
                </a:ln>
                <a:solidFill>
                  <a:srgbClr val="000000"/>
                </a:solidFill>
                <a:effectLst/>
                <a:uLnTx/>
                <a:uFillTx/>
                <a:latin typeface="Georgia"/>
                <a:ea typeface="Georgia"/>
                <a:cs typeface="Georgia"/>
                <a:sym typeface="Georgia"/>
              </a:rPr>
              <a:t> To easily see zero (0.oo) and low dollar balance POs in the report, click in column header “Open to Invoice (New)” and select ascending order to sort by remaining balance.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4"/>
          <p:cNvSpPr txBox="1">
            <a:spLocks noGrp="1"/>
          </p:cNvSpPr>
          <p:nvPr>
            <p:ph type="title"/>
          </p:nvPr>
        </p:nvSpPr>
        <p:spPr>
          <a:xfrm>
            <a:off x="609600" y="746725"/>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000000"/>
              </a:buClr>
              <a:buSzPts val="1400"/>
              <a:buFont typeface="Georgia"/>
              <a:buNone/>
            </a:pPr>
            <a:r>
              <a:rPr lang="en-US"/>
              <a:t>Tips to Avoid Delays</a:t>
            </a:r>
            <a:endParaRPr/>
          </a:p>
        </p:txBody>
      </p:sp>
      <p:sp>
        <p:nvSpPr>
          <p:cNvPr id="169" name="Google Shape;169;p14"/>
          <p:cNvSpPr txBox="1">
            <a:spLocks noGrp="1"/>
          </p:cNvSpPr>
          <p:nvPr>
            <p:ph type="body" idx="1"/>
          </p:nvPr>
        </p:nvSpPr>
        <p:spPr>
          <a:xfrm>
            <a:off x="500989" y="1897117"/>
            <a:ext cx="9100200" cy="5176200"/>
          </a:xfrm>
          <a:prstGeom prst="rect">
            <a:avLst/>
          </a:prstGeom>
          <a:noFill/>
          <a:ln>
            <a:noFill/>
          </a:ln>
        </p:spPr>
        <p:txBody>
          <a:bodyPr spcFirstLastPara="1" wrap="square" lIns="91425" tIns="45700" rIns="91425" bIns="45700" anchor="t" anchorCtr="0">
            <a:noAutofit/>
          </a:bodyPr>
          <a:lstStyle/>
          <a:p>
            <a:pPr marL="288925" lvl="0" indent="0" algn="l" rtl="0">
              <a:lnSpc>
                <a:spcPct val="120000"/>
              </a:lnSpc>
              <a:spcBef>
                <a:spcPts val="0"/>
              </a:spcBef>
              <a:spcAft>
                <a:spcPts val="0"/>
              </a:spcAft>
              <a:buSzPts val="4945"/>
              <a:buNone/>
            </a:pPr>
            <a:r>
              <a:rPr lang="en-US" sz="1400" b="1" dirty="0"/>
              <a:t>Top reasons that Procurement will send back a Requisition:</a:t>
            </a:r>
            <a:endParaRPr sz="1400" b="1" dirty="0"/>
          </a:p>
          <a:p>
            <a:pPr marL="579437" lvl="0" indent="0" algn="l" rtl="0">
              <a:lnSpc>
                <a:spcPct val="120000"/>
              </a:lnSpc>
              <a:spcBef>
                <a:spcPts val="388"/>
              </a:spcBef>
              <a:spcAft>
                <a:spcPts val="0"/>
              </a:spcAft>
              <a:buSzPts val="4945"/>
              <a:buNone/>
            </a:pPr>
            <a:r>
              <a:rPr lang="en-US" sz="1400" dirty="0"/>
              <a:t>Documentation is missing</a:t>
            </a:r>
            <a:endParaRPr sz="1400" dirty="0"/>
          </a:p>
          <a:p>
            <a:pPr marL="579437" lvl="0" indent="0" algn="l" rtl="0">
              <a:lnSpc>
                <a:spcPct val="120000"/>
              </a:lnSpc>
              <a:spcBef>
                <a:spcPts val="388"/>
              </a:spcBef>
              <a:spcAft>
                <a:spcPts val="0"/>
              </a:spcAft>
              <a:buSzPts val="4945"/>
              <a:buNone/>
            </a:pPr>
            <a:r>
              <a:rPr lang="en-US" sz="1400" dirty="0"/>
              <a:t>Spend category is incorrect</a:t>
            </a:r>
            <a:endParaRPr sz="1400" dirty="0"/>
          </a:p>
          <a:p>
            <a:pPr marL="579437" lvl="0" indent="0" algn="l" rtl="0">
              <a:lnSpc>
                <a:spcPct val="120000"/>
              </a:lnSpc>
              <a:spcBef>
                <a:spcPts val="388"/>
              </a:spcBef>
              <a:spcAft>
                <a:spcPts val="0"/>
              </a:spcAft>
              <a:buSzPts val="4945"/>
              <a:buNone/>
            </a:pPr>
            <a:r>
              <a:rPr lang="en-US" sz="1400" dirty="0"/>
              <a:t>Signature on contract is not authorized, or there is no signature</a:t>
            </a:r>
            <a:endParaRPr sz="1400" dirty="0"/>
          </a:p>
          <a:p>
            <a:pPr marL="579437" lvl="0" indent="0" algn="l" rtl="0">
              <a:lnSpc>
                <a:spcPct val="120000"/>
              </a:lnSpc>
              <a:spcBef>
                <a:spcPts val="388"/>
              </a:spcBef>
              <a:spcAft>
                <a:spcPts val="0"/>
              </a:spcAft>
              <a:buSzPts val="4945"/>
              <a:buNone/>
            </a:pPr>
            <a:r>
              <a:rPr lang="en-US" sz="1400" dirty="0"/>
              <a:t>Requisition includes supplier terms and conditions that have not been reviewed</a:t>
            </a:r>
            <a:endParaRPr sz="1400" dirty="0"/>
          </a:p>
          <a:p>
            <a:pPr marL="288925" lvl="0" indent="0" algn="l" rtl="0">
              <a:lnSpc>
                <a:spcPct val="120000"/>
              </a:lnSpc>
              <a:spcBef>
                <a:spcPts val="613"/>
              </a:spcBef>
              <a:spcAft>
                <a:spcPts val="0"/>
              </a:spcAft>
              <a:buSzPts val="4945"/>
              <a:buNone/>
            </a:pPr>
            <a:r>
              <a:rPr lang="en-US" sz="1400" b="1" dirty="0"/>
              <a:t>Contract Review needed for a supplier’s quote:</a:t>
            </a:r>
            <a:endParaRPr sz="1400" b="1" dirty="0"/>
          </a:p>
          <a:p>
            <a:pPr marL="579437" lvl="0" indent="0" algn="l" rtl="0">
              <a:lnSpc>
                <a:spcPct val="120000"/>
              </a:lnSpc>
              <a:spcBef>
                <a:spcPts val="388"/>
              </a:spcBef>
              <a:spcAft>
                <a:spcPts val="0"/>
              </a:spcAft>
              <a:buSzPts val="4945"/>
              <a:buNone/>
            </a:pPr>
            <a:r>
              <a:rPr lang="en-US" sz="1400" dirty="0"/>
              <a:t>If there are terms and conditions included in a supplier’s quote, including hyperlinks to terms and conditions, be sure to have them reviewed by submitting a contract review request in </a:t>
            </a:r>
            <a:r>
              <a:rPr lang="en-US" sz="1400" u="sng" dirty="0">
                <a:solidFill>
                  <a:srgbClr val="0000FF"/>
                </a:solidFill>
                <a:hlinkClick r:id="rId3">
                  <a:extLst>
                    <a:ext uri="{A12FA001-AC4F-418D-AE19-62706E023703}">
                      <ahyp:hlinkClr xmlns:ahyp="http://schemas.microsoft.com/office/drawing/2018/hyperlinkcolor" val="tx"/>
                    </a:ext>
                  </a:extLst>
                </a:hlinkClick>
              </a:rPr>
              <a:t>BCM</a:t>
            </a:r>
            <a:r>
              <a:rPr lang="en-US" sz="1400" dirty="0"/>
              <a:t> before creating a purchase requisition  </a:t>
            </a:r>
            <a:endParaRPr sz="1400" dirty="0"/>
          </a:p>
          <a:p>
            <a:pPr marL="288925" lvl="0" indent="0" algn="l" rtl="0">
              <a:lnSpc>
                <a:spcPct val="120000"/>
              </a:lnSpc>
              <a:spcBef>
                <a:spcPts val="613"/>
              </a:spcBef>
              <a:spcAft>
                <a:spcPts val="0"/>
              </a:spcAft>
              <a:buSzPts val="4945"/>
              <a:buNone/>
            </a:pPr>
            <a:r>
              <a:rPr lang="en-US" sz="1400" b="1" dirty="0"/>
              <a:t>Use Strategic suppliers when possible:</a:t>
            </a:r>
            <a:endParaRPr sz="1400" b="1" dirty="0"/>
          </a:p>
          <a:p>
            <a:pPr marL="579437" lvl="0" indent="0" algn="l" rtl="0">
              <a:lnSpc>
                <a:spcPct val="120000"/>
              </a:lnSpc>
              <a:spcBef>
                <a:spcPts val="388"/>
              </a:spcBef>
              <a:spcAft>
                <a:spcPts val="0"/>
              </a:spcAft>
              <a:buSzPts val="4945"/>
              <a:buNone/>
            </a:pPr>
            <a:r>
              <a:rPr lang="en-US" sz="1400" dirty="0"/>
              <a:t>Add the Brown Strategic Supplier report to your Apps Menu</a:t>
            </a:r>
            <a:endParaRPr sz="1400" dirty="0"/>
          </a:p>
          <a:p>
            <a:pPr marL="579437" lvl="0" indent="0" algn="l" rtl="0">
              <a:lnSpc>
                <a:spcPct val="120000"/>
              </a:lnSpc>
              <a:spcBef>
                <a:spcPts val="388"/>
              </a:spcBef>
              <a:spcAft>
                <a:spcPts val="0"/>
              </a:spcAft>
              <a:buSzPts val="4945"/>
              <a:buNone/>
            </a:pPr>
            <a:r>
              <a:rPr lang="en-US" sz="1400" dirty="0"/>
              <a:t>Type Strategic Supplier in Workday search </a:t>
            </a:r>
            <a:endParaRPr sz="1400" dirty="0"/>
          </a:p>
          <a:p>
            <a:pPr marL="579438" lvl="0" indent="0" algn="l" rtl="0">
              <a:lnSpc>
                <a:spcPct val="120000"/>
              </a:lnSpc>
              <a:spcBef>
                <a:spcPts val="388"/>
              </a:spcBef>
              <a:spcAft>
                <a:spcPts val="0"/>
              </a:spcAft>
              <a:buSzPts val="4945"/>
              <a:buNone/>
            </a:pPr>
            <a:r>
              <a:rPr lang="en-US" sz="1400" dirty="0"/>
              <a:t>Go to </a:t>
            </a:r>
            <a:r>
              <a:rPr lang="en-US" sz="1400" u="sng" dirty="0">
                <a:solidFill>
                  <a:srgbClr val="0000FF"/>
                </a:solidFill>
                <a:hlinkClick r:id="rId4">
                  <a:extLst>
                    <a:ext uri="{A12FA001-AC4F-418D-AE19-62706E023703}">
                      <ahyp:hlinkClr xmlns:ahyp="http://schemas.microsoft.com/office/drawing/2018/hyperlinkcolor" val="tx"/>
                    </a:ext>
                  </a:extLst>
                </a:hlinkClick>
              </a:rPr>
              <a:t>SPC Home Page</a:t>
            </a:r>
            <a:endParaRPr sz="1400" dirty="0">
              <a:solidFill>
                <a:srgbClr val="0000FF"/>
              </a:solidFill>
            </a:endParaRPr>
          </a:p>
          <a:p>
            <a:pPr marL="579437" lvl="0" indent="0" algn="l" rtl="0">
              <a:lnSpc>
                <a:spcPct val="120000"/>
              </a:lnSpc>
              <a:spcBef>
                <a:spcPts val="388"/>
              </a:spcBef>
              <a:spcAft>
                <a:spcPts val="0"/>
              </a:spcAft>
              <a:buSzPts val="4945"/>
              <a:buNone/>
            </a:pPr>
            <a:endParaRPr sz="1400" dirty="0">
              <a:solidFill>
                <a:srgbClr val="0000FF"/>
              </a:solidFill>
            </a:endParaRPr>
          </a:p>
          <a:p>
            <a:pPr marL="0" lvl="0" indent="0" algn="ctr" rtl="0">
              <a:lnSpc>
                <a:spcPct val="120000"/>
              </a:lnSpc>
              <a:spcBef>
                <a:spcPts val="613"/>
              </a:spcBef>
              <a:spcAft>
                <a:spcPts val="0"/>
              </a:spcAft>
              <a:buSzPts val="2405"/>
              <a:buNone/>
            </a:pPr>
            <a:r>
              <a:rPr lang="en-US" sz="1600" b="1" dirty="0"/>
              <a:t>All Procurement related questions should be submitted through our </a:t>
            </a:r>
            <a:r>
              <a:rPr lang="en-US" sz="1600" b="1" u="sng" dirty="0" err="1">
                <a:solidFill>
                  <a:schemeClr val="hlink"/>
                </a:solidFill>
                <a:hlinkClick r:id="rId5"/>
              </a:rPr>
              <a:t>Deskpro</a:t>
            </a:r>
            <a:r>
              <a:rPr lang="en-US" sz="1600" b="1" dirty="0"/>
              <a:t> ticketing system.</a:t>
            </a:r>
            <a:endParaRPr sz="1600" b="1" u="sng" dirty="0">
              <a:solidFill>
                <a:srgbClr val="0000FF"/>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1447800" y="1371600"/>
            <a:ext cx="7848600" cy="1219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a:solidFill>
                  <a:srgbClr val="940719"/>
                </a:solidFill>
              </a:rPr>
              <a:t>Accounts Payable and Payroll</a:t>
            </a:r>
            <a:endParaRPr>
              <a:solidFill>
                <a:srgbClr val="940719"/>
              </a:solidFill>
            </a:endParaRPr>
          </a:p>
        </p:txBody>
      </p:sp>
      <p:sp>
        <p:nvSpPr>
          <p:cNvPr id="241" name="Google Shape;241;p15"/>
          <p:cNvSpPr txBox="1">
            <a:spLocks noGrp="1"/>
          </p:cNvSpPr>
          <p:nvPr>
            <p:ph type="subTitle" idx="1"/>
          </p:nvPr>
        </p:nvSpPr>
        <p:spPr>
          <a:xfrm>
            <a:off x="1442608" y="3048000"/>
            <a:ext cx="7863840" cy="1295400"/>
          </a:xfrm>
          <a:prstGeom prst="rect">
            <a:avLst/>
          </a:prstGeom>
          <a:noFill/>
          <a:ln>
            <a:noFill/>
          </a:ln>
        </p:spPr>
        <p:txBody>
          <a:bodyPr spcFirstLastPara="1" wrap="square" lIns="91425" tIns="45700" rIns="91425" bIns="45700" anchor="t" anchorCtr="0">
            <a:normAutofit fontScale="77500" lnSpcReduction="20000"/>
          </a:bodyPr>
          <a:lstStyle/>
          <a:p>
            <a:pPr marL="457200" lvl="0" indent="-457227" algn="l" rtl="0">
              <a:lnSpc>
                <a:spcPct val="100000"/>
              </a:lnSpc>
              <a:spcBef>
                <a:spcPts val="0"/>
              </a:spcBef>
              <a:spcAft>
                <a:spcPts val="0"/>
              </a:spcAft>
              <a:buSzPct val="85000"/>
              <a:buFont typeface="Arial"/>
              <a:buChar char="•"/>
            </a:pPr>
            <a:r>
              <a:rPr lang="en-US" dirty="0"/>
              <a:t>Supplier Invoices, Miscellaneous Payment Requests, Expense Reports &amp; </a:t>
            </a:r>
            <a:r>
              <a:rPr lang="en-US" dirty="0" err="1"/>
              <a:t>PCard</a:t>
            </a:r>
            <a:r>
              <a:rPr lang="en-US" dirty="0"/>
              <a:t>– Closing Dates</a:t>
            </a:r>
            <a:endParaRPr dirty="0"/>
          </a:p>
          <a:p>
            <a:pPr marL="457200" lvl="0" indent="-457227" algn="l" rtl="0">
              <a:lnSpc>
                <a:spcPct val="100000"/>
              </a:lnSpc>
              <a:spcBef>
                <a:spcPts val="613"/>
              </a:spcBef>
              <a:spcAft>
                <a:spcPts val="0"/>
              </a:spcAft>
              <a:buSzPct val="85000"/>
              <a:buFont typeface="Arial"/>
              <a:buChar char="•"/>
            </a:pPr>
            <a:r>
              <a:rPr lang="en-US" dirty="0"/>
              <a:t>Manual Accruals &amp; Prepaid expenses</a:t>
            </a:r>
            <a:endParaRPr dirty="0"/>
          </a:p>
          <a:p>
            <a:pPr marL="457200" lvl="0" indent="-457227" algn="l" rtl="0">
              <a:lnSpc>
                <a:spcPct val="100000"/>
              </a:lnSpc>
              <a:spcBef>
                <a:spcPts val="613"/>
              </a:spcBef>
              <a:spcAft>
                <a:spcPts val="0"/>
              </a:spcAft>
              <a:buSzPct val="85000"/>
              <a:buFont typeface="Arial"/>
              <a:buChar char="•"/>
            </a:pPr>
            <a:r>
              <a:rPr lang="en-US" dirty="0"/>
              <a:t>FY26 Salary Expense &amp; Payroll Accounting Adjustments </a:t>
            </a:r>
            <a:endParaRPr dirty="0"/>
          </a:p>
        </p:txBody>
      </p:sp>
      <p:sp>
        <p:nvSpPr>
          <p:cNvPr id="242" name="Google Shape;242;p15"/>
          <p:cNvSpPr txBox="1">
            <a:spLocks noGrp="1"/>
          </p:cNvSpPr>
          <p:nvPr>
            <p:ph type="body" idx="3"/>
          </p:nvPr>
        </p:nvSpPr>
        <p:spPr>
          <a:xfrm>
            <a:off x="1432560" y="5271796"/>
            <a:ext cx="6873240" cy="80515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530"/>
              <a:buFont typeface="Georgia"/>
              <a:buNone/>
            </a:pPr>
            <a:r>
              <a:rPr lang="en-US" i="1" dirty="0">
                <a:latin typeface="Georgia"/>
                <a:ea typeface="Georgia"/>
                <a:cs typeface="Georgia"/>
                <a:sym typeface="Georgia"/>
              </a:rPr>
              <a:t>Sarah Peri, Director of Operations and Outreach</a:t>
            </a:r>
          </a:p>
          <a:p>
            <a:pPr marL="0" lvl="0" indent="0" algn="l" rtl="0">
              <a:lnSpc>
                <a:spcPct val="80000"/>
              </a:lnSpc>
              <a:spcBef>
                <a:spcPts val="0"/>
              </a:spcBef>
              <a:spcAft>
                <a:spcPts val="0"/>
              </a:spcAft>
              <a:buSzPts val="1530"/>
              <a:buFont typeface="Georgia"/>
              <a:buNone/>
            </a:pPr>
            <a:endParaRPr lang="en-US" i="1" dirty="0">
              <a:latin typeface="Georgia"/>
              <a:ea typeface="Georgia"/>
              <a:cs typeface="Georgia"/>
              <a:sym typeface="Georgia"/>
            </a:endParaRPr>
          </a:p>
          <a:p>
            <a:pPr marL="0" lvl="0" indent="0" algn="l" rtl="0">
              <a:lnSpc>
                <a:spcPct val="80000"/>
              </a:lnSpc>
              <a:spcBef>
                <a:spcPts val="0"/>
              </a:spcBef>
              <a:spcAft>
                <a:spcPts val="0"/>
              </a:spcAft>
              <a:buSzPts val="1530"/>
              <a:buFont typeface="Georgia"/>
              <a:buNone/>
            </a:pPr>
            <a:r>
              <a:rPr lang="en-US" i="1" dirty="0">
                <a:latin typeface="Georgia"/>
                <a:ea typeface="Georgia"/>
                <a:cs typeface="Georgia"/>
                <a:sym typeface="Georgia"/>
              </a:rPr>
              <a:t>Nichole Curley, Associate Controller</a:t>
            </a:r>
          </a:p>
          <a:p>
            <a:pPr marL="0" lvl="0" indent="0" algn="l" rtl="0">
              <a:lnSpc>
                <a:spcPct val="80000"/>
              </a:lnSpc>
              <a:spcBef>
                <a:spcPts val="0"/>
              </a:spcBef>
              <a:spcAft>
                <a:spcPts val="0"/>
              </a:spcAft>
              <a:buSzPts val="1530"/>
              <a:buFont typeface="Georgia"/>
              <a:buNone/>
            </a:pPr>
            <a:endParaRPr lang="en-US" dirty="0"/>
          </a:p>
          <a:p>
            <a:pPr marL="0" lvl="0" indent="0" algn="l" rtl="0">
              <a:lnSpc>
                <a:spcPct val="80000"/>
              </a:lnSpc>
              <a:spcBef>
                <a:spcPts val="0"/>
              </a:spcBef>
              <a:spcAft>
                <a:spcPts val="0"/>
              </a:spcAft>
              <a:buSzPts val="1530"/>
              <a:buFont typeface="Georgia"/>
              <a:buNone/>
            </a:pPr>
            <a:endParaRPr dirty="0"/>
          </a:p>
          <a:p>
            <a:pPr marL="0" lvl="0" indent="0" algn="l" rtl="0">
              <a:lnSpc>
                <a:spcPct val="80000"/>
              </a:lnSpc>
              <a:spcBef>
                <a:spcPts val="613"/>
              </a:spcBef>
              <a:spcAft>
                <a:spcPts val="0"/>
              </a:spcAft>
              <a:buSzPts val="1530"/>
              <a:buFont typeface="Arial"/>
              <a:buNone/>
            </a:pPr>
            <a:endParaRPr i="1" dirty="0">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16"/>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0000"/>
              </a:lnSpc>
              <a:spcBef>
                <a:spcPts val="0"/>
              </a:spcBef>
              <a:spcAft>
                <a:spcPts val="0"/>
              </a:spcAft>
              <a:buSzPct val="43209"/>
              <a:buNone/>
            </a:pPr>
            <a:r>
              <a:rPr lang="en-US"/>
              <a:t>Supplier Invoices &amp; Miscellaneous Payments – </a:t>
            </a:r>
            <a:br>
              <a:rPr lang="en-US"/>
            </a:br>
            <a:r>
              <a:rPr lang="en-US"/>
              <a:t>Closing Date</a:t>
            </a:r>
            <a:endParaRPr/>
          </a:p>
        </p:txBody>
      </p:sp>
      <p:sp>
        <p:nvSpPr>
          <p:cNvPr id="247" name="Google Shape;247;p16"/>
          <p:cNvSpPr txBox="1">
            <a:spLocks noGrp="1"/>
          </p:cNvSpPr>
          <p:nvPr>
            <p:ph type="body" idx="1"/>
          </p:nvPr>
        </p:nvSpPr>
        <p:spPr>
          <a:xfrm>
            <a:off x="621030" y="2209800"/>
            <a:ext cx="7989570" cy="4191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20000"/>
              </a:lnSpc>
              <a:spcBef>
                <a:spcPts val="0"/>
              </a:spcBef>
              <a:spcAft>
                <a:spcPts val="0"/>
              </a:spcAft>
              <a:buSzPts val="2040"/>
              <a:buFont typeface="Arial"/>
              <a:buChar char="•"/>
            </a:pPr>
            <a:r>
              <a:rPr lang="en-US" sz="2400" dirty="0"/>
              <a:t>Accounts Payable transactions in Workday will close at 4:00 pm on </a:t>
            </a:r>
            <a:r>
              <a:rPr lang="en-US" sz="2400" b="1" u="sng" dirty="0"/>
              <a:t>July 15</a:t>
            </a:r>
            <a:r>
              <a:rPr lang="en-US" sz="2400" b="1" u="sng" baseline="30000" dirty="0"/>
              <a:t>th</a:t>
            </a:r>
            <a:r>
              <a:rPr lang="en-US" sz="2400" dirty="0"/>
              <a:t> for FY26</a:t>
            </a:r>
            <a:endParaRPr dirty="0"/>
          </a:p>
          <a:p>
            <a:pPr marL="342900" lvl="0" indent="-213359" algn="l" rtl="0">
              <a:lnSpc>
                <a:spcPct val="120000"/>
              </a:lnSpc>
              <a:spcBef>
                <a:spcPts val="613"/>
              </a:spcBef>
              <a:spcAft>
                <a:spcPts val="0"/>
              </a:spcAft>
              <a:buSzPts val="2040"/>
              <a:buFont typeface="Arial"/>
              <a:buNone/>
            </a:pPr>
            <a:endParaRPr sz="2400" dirty="0"/>
          </a:p>
          <a:p>
            <a:pPr marL="342900" lvl="0" indent="-342900" algn="l" rtl="0">
              <a:lnSpc>
                <a:spcPct val="120000"/>
              </a:lnSpc>
              <a:spcBef>
                <a:spcPts val="613"/>
              </a:spcBef>
              <a:spcAft>
                <a:spcPts val="0"/>
              </a:spcAft>
              <a:buSzPts val="2040"/>
              <a:buFont typeface="Arial"/>
              <a:buChar char="•"/>
            </a:pPr>
            <a:r>
              <a:rPr lang="en-US" sz="2400" dirty="0"/>
              <a:t>All supplier invoices and miscellaneous payments dated June 30</a:t>
            </a:r>
            <a:r>
              <a:rPr lang="en-US" sz="2400" baseline="30000" dirty="0"/>
              <a:t>th</a:t>
            </a:r>
            <a:r>
              <a:rPr lang="en-US" sz="2400" dirty="0"/>
              <a:t> or prior and for goods or services received or performed in FY26 that have </a:t>
            </a:r>
            <a:r>
              <a:rPr lang="en-US" sz="2400" u="sng" dirty="0"/>
              <a:t>fully completed</a:t>
            </a:r>
            <a:r>
              <a:rPr lang="en-US" sz="2400" dirty="0"/>
              <a:t> the business process will be automatically accrued in Workday (i.e. the expense will be recorded to FY26).</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19"/>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Miscellaneous Payment Requests</a:t>
            </a:r>
            <a:endParaRPr/>
          </a:p>
        </p:txBody>
      </p:sp>
      <p:sp>
        <p:nvSpPr>
          <p:cNvPr id="253" name="Google Shape;253;p19"/>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120000"/>
              </a:lnSpc>
              <a:spcBef>
                <a:spcPts val="0"/>
              </a:spcBef>
              <a:spcAft>
                <a:spcPts val="0"/>
              </a:spcAft>
              <a:buSzPct val="85000"/>
              <a:buFont typeface="Arial"/>
              <a:buChar char="•"/>
            </a:pPr>
            <a:r>
              <a:rPr lang="en-US" dirty="0"/>
              <a:t>A miscellaneous payee is an individual requiring payment from Brown University who does not meet the requirements to become a supplier. </a:t>
            </a:r>
            <a:endParaRPr dirty="0"/>
          </a:p>
          <a:p>
            <a:pPr marL="457200" lvl="0" indent="-457200" algn="l" rtl="0">
              <a:lnSpc>
                <a:spcPct val="120000"/>
              </a:lnSpc>
              <a:spcBef>
                <a:spcPts val="613"/>
              </a:spcBef>
              <a:spcAft>
                <a:spcPts val="0"/>
              </a:spcAft>
              <a:buSzPct val="85000"/>
              <a:buFont typeface="Arial"/>
              <a:buChar char="•"/>
            </a:pPr>
            <a:r>
              <a:rPr lang="en-US" dirty="0"/>
              <a:t>See </a:t>
            </a:r>
            <a:r>
              <a:rPr lang="en-US" u="sng" dirty="0">
                <a:solidFill>
                  <a:schemeClr val="hlink"/>
                </a:solidFill>
                <a:hlinkClick r:id="rId3"/>
              </a:rPr>
              <a:t>Supplier Management / Miscellaneous Payments information and FAQ’s </a:t>
            </a:r>
            <a:endParaRPr dirty="0"/>
          </a:p>
          <a:p>
            <a:pPr marL="457200" lvl="0" indent="-457200" algn="l" rtl="0">
              <a:lnSpc>
                <a:spcPct val="120000"/>
              </a:lnSpc>
              <a:spcBef>
                <a:spcPts val="613"/>
              </a:spcBef>
              <a:spcAft>
                <a:spcPts val="0"/>
              </a:spcAft>
              <a:buSzPct val="85000"/>
              <a:buFont typeface="Arial"/>
              <a:buChar char="•"/>
            </a:pPr>
            <a:r>
              <a:rPr lang="en-US" dirty="0"/>
              <a:t>Visitor Travel (394o)– Non-University personnel travel expenses… Do not use air, hotel, meals etc. spend categories.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dirty="0"/>
              <a:t>Expense Reports – Closing Date</a:t>
            </a:r>
            <a:endParaRPr dirty="0"/>
          </a:p>
        </p:txBody>
      </p:sp>
      <p:sp>
        <p:nvSpPr>
          <p:cNvPr id="260" name="Google Shape;260;p17"/>
          <p:cNvSpPr txBox="1">
            <a:spLocks noGrp="1"/>
          </p:cNvSpPr>
          <p:nvPr>
            <p:ph type="body" idx="1"/>
          </p:nvPr>
        </p:nvSpPr>
        <p:spPr>
          <a:xfrm>
            <a:off x="621030" y="2144486"/>
            <a:ext cx="8610600" cy="44958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2040"/>
              <a:buFont typeface="Arial"/>
              <a:buChar char="•"/>
            </a:pPr>
            <a:r>
              <a:rPr lang="en-US" sz="2400" dirty="0"/>
              <a:t>Expense reports  (with the exception of the travel card) will close in Workday at 4:00 pm on </a:t>
            </a:r>
            <a:r>
              <a:rPr lang="en-US" sz="2400" b="1" u="sng" dirty="0"/>
              <a:t>July 15</a:t>
            </a:r>
            <a:r>
              <a:rPr lang="en-US" sz="2400" b="1" u="sng" baseline="30000" dirty="0"/>
              <a:t>th</a:t>
            </a:r>
            <a:r>
              <a:rPr lang="en-US" sz="2400" dirty="0"/>
              <a:t> for FY26.</a:t>
            </a:r>
            <a:endParaRPr dirty="0"/>
          </a:p>
          <a:p>
            <a:pPr marL="681038" lvl="1" indent="-342900" algn="l" rtl="0">
              <a:lnSpc>
                <a:spcPct val="120000"/>
              </a:lnSpc>
              <a:spcBef>
                <a:spcPts val="388"/>
              </a:spcBef>
              <a:spcAft>
                <a:spcPts val="0"/>
              </a:spcAft>
              <a:buSzPts val="2040"/>
              <a:buFont typeface="Arial"/>
              <a:buChar char="•"/>
            </a:pPr>
            <a:r>
              <a:rPr lang="en-US" sz="2400" dirty="0"/>
              <a:t>If the expense report is for travel or other reimbursable items incurred in FY26, you will need to change the expense report date to June 30, 2026 (to record in FY26)</a:t>
            </a:r>
            <a:endParaRPr dirty="0"/>
          </a:p>
          <a:p>
            <a:pPr marL="338138" lvl="1" indent="0" algn="l" rtl="0">
              <a:lnSpc>
                <a:spcPct val="120000"/>
              </a:lnSpc>
              <a:spcBef>
                <a:spcPts val="388"/>
              </a:spcBef>
              <a:spcAft>
                <a:spcPts val="0"/>
              </a:spcAft>
              <a:buSzPts val="2040"/>
              <a:buFont typeface="Noto Sans Symbols"/>
              <a:buNone/>
            </a:pPr>
            <a:endParaRPr sz="2400" dirty="0"/>
          </a:p>
        </p:txBody>
      </p:sp>
      <p:pic>
        <p:nvPicPr>
          <p:cNvPr id="261" name="Google Shape;261;p17" descr="Stock photo of an expense report"/>
          <p:cNvPicPr preferRelativeResize="0"/>
          <p:nvPr/>
        </p:nvPicPr>
        <p:blipFill rotWithShape="1">
          <a:blip r:embed="rId3">
            <a:alphaModFix/>
          </a:blip>
          <a:srcRect/>
          <a:stretch/>
        </p:blipFill>
        <p:spPr>
          <a:xfrm>
            <a:off x="2514600" y="4570551"/>
            <a:ext cx="4119925" cy="20939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title"/>
          </p:nvPr>
        </p:nvSpPr>
        <p:spPr>
          <a:xfrm>
            <a:off x="1447800" y="1371600"/>
            <a:ext cx="7848600" cy="1219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a:solidFill>
                  <a:srgbClr val="940719"/>
                </a:solidFill>
              </a:rPr>
              <a:t>Year-end Process</a:t>
            </a:r>
            <a:endParaRPr>
              <a:solidFill>
                <a:srgbClr val="940719"/>
              </a:solidFill>
            </a:endParaRPr>
          </a:p>
        </p:txBody>
      </p:sp>
      <p:sp>
        <p:nvSpPr>
          <p:cNvPr id="121" name="Google Shape;121;p2"/>
          <p:cNvSpPr txBox="1">
            <a:spLocks noGrp="1"/>
          </p:cNvSpPr>
          <p:nvPr>
            <p:ph type="subTitle" idx="1"/>
          </p:nvPr>
        </p:nvSpPr>
        <p:spPr>
          <a:xfrm>
            <a:off x="1432560" y="3048000"/>
            <a:ext cx="7863840" cy="1295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95"/>
              <a:buNone/>
            </a:pPr>
            <a:r>
              <a:rPr lang="en-US" dirty="0"/>
              <a:t>Fiscal Year 2026	</a:t>
            </a:r>
            <a:endParaRPr dirty="0"/>
          </a:p>
        </p:txBody>
      </p:sp>
      <p:sp>
        <p:nvSpPr>
          <p:cNvPr id="122" name="Google Shape;122;p2"/>
          <p:cNvSpPr txBox="1">
            <a:spLocks noGrp="1"/>
          </p:cNvSpPr>
          <p:nvPr>
            <p:ph type="body" idx="3"/>
          </p:nvPr>
        </p:nvSpPr>
        <p:spPr>
          <a:xfrm>
            <a:off x="1432560" y="5271796"/>
            <a:ext cx="6873240" cy="381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530"/>
              <a:buFont typeface="Georgia"/>
              <a:buNone/>
            </a:pPr>
            <a:r>
              <a:rPr lang="en-US" i="1">
                <a:latin typeface="Georgia"/>
                <a:ea typeface="Georgia"/>
                <a:cs typeface="Georgia"/>
                <a:sym typeface="Georgia"/>
              </a:rPr>
              <a:t>Nichole Curley, Controller’s Office</a:t>
            </a:r>
            <a:endParaRPr/>
          </a:p>
          <a:p>
            <a:pPr marL="0" lvl="0" indent="0" algn="l" rtl="0">
              <a:lnSpc>
                <a:spcPct val="80000"/>
              </a:lnSpc>
              <a:spcBef>
                <a:spcPts val="613"/>
              </a:spcBef>
              <a:spcAft>
                <a:spcPts val="0"/>
              </a:spcAft>
              <a:buSzPts val="1530"/>
              <a:buFont typeface="Arial"/>
              <a:buNone/>
            </a:pPr>
            <a:endParaRPr i="1">
              <a:latin typeface="Georgia"/>
              <a:ea typeface="Georgia"/>
              <a:cs typeface="Georgia"/>
              <a:sym typeface="Georgia"/>
            </a:endParaRPr>
          </a:p>
          <a:p>
            <a:pPr marL="0" lvl="0" indent="0" algn="l" rtl="0">
              <a:lnSpc>
                <a:spcPct val="80000"/>
              </a:lnSpc>
              <a:spcBef>
                <a:spcPts val="613"/>
              </a:spcBef>
              <a:spcAft>
                <a:spcPts val="0"/>
              </a:spcAft>
              <a:buSzPts val="1530"/>
              <a:buFont typeface="Arial"/>
              <a:buNone/>
            </a:pPr>
            <a:endParaRPr i="1">
              <a:latin typeface="Georgia"/>
              <a:ea typeface="Georgia"/>
              <a:cs typeface="Georgia"/>
              <a:sym typeface="Georgia"/>
            </a:endParaRPr>
          </a:p>
          <a:p>
            <a:pPr marL="0" lvl="0" indent="0" algn="l" rtl="0">
              <a:lnSpc>
                <a:spcPct val="80000"/>
              </a:lnSpc>
              <a:spcBef>
                <a:spcPts val="613"/>
              </a:spcBef>
              <a:spcAft>
                <a:spcPts val="0"/>
              </a:spcAft>
              <a:buSzPts val="1530"/>
              <a:buFont typeface="Arial"/>
              <a:buNone/>
            </a:pPr>
            <a:endParaRPr i="1">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66"/>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SzPts val="1400"/>
              <a:buNone/>
            </a:pPr>
            <a:r>
              <a:rPr lang="en-US" sz="2800" dirty="0"/>
              <a:t>Expense Reports when paid by a Travel Card</a:t>
            </a:r>
            <a:endParaRPr dirty="0"/>
          </a:p>
        </p:txBody>
      </p:sp>
      <p:sp>
        <p:nvSpPr>
          <p:cNvPr id="266" name="Google Shape;266;p66"/>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20000"/>
              </a:lnSpc>
              <a:spcBef>
                <a:spcPts val="0"/>
              </a:spcBef>
              <a:spcAft>
                <a:spcPts val="0"/>
              </a:spcAft>
              <a:buSzPct val="78764"/>
              <a:buFont typeface="Arial"/>
              <a:buChar char="•"/>
            </a:pPr>
            <a:r>
              <a:rPr lang="en-US" sz="2800" dirty="0"/>
              <a:t>Expense reports that have June 30 or earlier charges on a Travel Card need to be completed through the business process by </a:t>
            </a:r>
            <a:r>
              <a:rPr lang="en-US" sz="2800" b="1" dirty="0"/>
              <a:t>July 9th. </a:t>
            </a:r>
            <a:endParaRPr dirty="0"/>
          </a:p>
          <a:p>
            <a:pPr marL="342900" lvl="0" indent="-213359" algn="l" rtl="0">
              <a:lnSpc>
                <a:spcPct val="120000"/>
              </a:lnSpc>
              <a:spcBef>
                <a:spcPts val="0"/>
              </a:spcBef>
              <a:spcAft>
                <a:spcPts val="0"/>
              </a:spcAft>
              <a:buSzPct val="78764"/>
              <a:buFont typeface="Arial"/>
              <a:buNone/>
            </a:pPr>
            <a:endParaRPr sz="2800" b="1" dirty="0"/>
          </a:p>
          <a:p>
            <a:pPr marL="342900" lvl="0" indent="-342900" algn="l" rtl="0">
              <a:lnSpc>
                <a:spcPct val="120000"/>
              </a:lnSpc>
              <a:spcBef>
                <a:spcPts val="0"/>
              </a:spcBef>
              <a:spcAft>
                <a:spcPts val="0"/>
              </a:spcAft>
              <a:buSzPct val="78764"/>
              <a:buFont typeface="Arial"/>
              <a:buChar char="•"/>
            </a:pPr>
            <a:r>
              <a:rPr lang="en-US" sz="2800" dirty="0"/>
              <a:t>The travel card charges date defaults in, so ensure the expense report date is within the same fiscal year. </a:t>
            </a:r>
            <a:endParaRPr dirty="0"/>
          </a:p>
          <a:p>
            <a:pPr marL="0" lvl="0" indent="0" algn="l" rtl="0">
              <a:lnSpc>
                <a:spcPct val="120000"/>
              </a:lnSpc>
              <a:spcBef>
                <a:spcPts val="0"/>
              </a:spcBef>
              <a:spcAft>
                <a:spcPts val="0"/>
              </a:spcAft>
              <a:buSzPct val="78764"/>
              <a:buNone/>
            </a:pPr>
            <a:endParaRPr sz="2800" dirty="0"/>
          </a:p>
          <a:p>
            <a:pPr marL="342900" lvl="0" indent="-342900" algn="l" rtl="0">
              <a:lnSpc>
                <a:spcPct val="120000"/>
              </a:lnSpc>
              <a:spcBef>
                <a:spcPts val="0"/>
              </a:spcBef>
              <a:spcAft>
                <a:spcPts val="0"/>
              </a:spcAft>
              <a:buSzPct val="78764"/>
              <a:buFont typeface="Arial"/>
              <a:buChar char="•"/>
            </a:pPr>
            <a:r>
              <a:rPr lang="en-US" sz="2800" dirty="0"/>
              <a:t>Accounts Payable with reach out to anyone who does not meet this deadline and there is a risk the travel card holder’s card will be suspended. </a:t>
            </a:r>
            <a:endParaRPr dirty="0"/>
          </a:p>
          <a:p>
            <a:pPr marL="342900" lvl="0" indent="-213359" algn="l" rtl="0">
              <a:lnSpc>
                <a:spcPct val="120000"/>
              </a:lnSpc>
              <a:spcBef>
                <a:spcPts val="0"/>
              </a:spcBef>
              <a:spcAft>
                <a:spcPts val="0"/>
              </a:spcAft>
              <a:buSzPct val="68918"/>
              <a:buFont typeface="Arial"/>
              <a:buNone/>
            </a:pPr>
            <a:endParaRPr baseline="30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18"/>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Expense Report Reminders</a:t>
            </a:r>
            <a:endParaRPr/>
          </a:p>
        </p:txBody>
      </p:sp>
      <p:sp>
        <p:nvSpPr>
          <p:cNvPr id="272" name="Google Shape;272;p18"/>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fontScale="85000" lnSpcReduction="10000"/>
          </a:bodyPr>
          <a:lstStyle/>
          <a:p>
            <a:pPr marL="457200" lvl="0" indent="-457200" algn="l" rtl="0">
              <a:lnSpc>
                <a:spcPct val="120000"/>
              </a:lnSpc>
              <a:spcBef>
                <a:spcPts val="0"/>
              </a:spcBef>
              <a:spcAft>
                <a:spcPts val="0"/>
              </a:spcAft>
              <a:buSzPct val="85000"/>
              <a:buFont typeface="Arial"/>
              <a:buChar char="•"/>
            </a:pPr>
            <a:r>
              <a:rPr lang="en-US" dirty="0"/>
              <a:t>Dinners / Lunches – list attendees and break out alcohol…use spend category exclusions (3950) </a:t>
            </a:r>
            <a:endParaRPr dirty="0"/>
          </a:p>
          <a:p>
            <a:pPr marL="457200" lvl="0" indent="-457200" algn="l" rtl="0">
              <a:lnSpc>
                <a:spcPct val="120000"/>
              </a:lnSpc>
              <a:spcBef>
                <a:spcPts val="613"/>
              </a:spcBef>
              <a:spcAft>
                <a:spcPts val="0"/>
              </a:spcAft>
              <a:buSzPct val="85000"/>
              <a:buFont typeface="Arial"/>
              <a:buChar char="•"/>
            </a:pPr>
            <a:r>
              <a:rPr lang="en-US" dirty="0"/>
              <a:t>Business Purpose – </a:t>
            </a:r>
            <a:r>
              <a:rPr lang="en-US" b="1" dirty="0">
                <a:solidFill>
                  <a:srgbClr val="CD0920"/>
                </a:solidFill>
              </a:rPr>
              <a:t>Who, What, Where, &amp; Why</a:t>
            </a:r>
            <a:r>
              <a:rPr lang="en-US" dirty="0"/>
              <a:t>…Be descriptive.</a:t>
            </a:r>
            <a:endParaRPr b="1" dirty="0">
              <a:solidFill>
                <a:srgbClr val="CD0920"/>
              </a:solidFill>
            </a:endParaRPr>
          </a:p>
          <a:p>
            <a:pPr marL="457200" lvl="0" indent="-457200" algn="l" rtl="0">
              <a:lnSpc>
                <a:spcPct val="120000"/>
              </a:lnSpc>
              <a:spcBef>
                <a:spcPts val="613"/>
              </a:spcBef>
              <a:spcAft>
                <a:spcPts val="0"/>
              </a:spcAft>
              <a:buSzPct val="85000"/>
              <a:buFont typeface="Arial"/>
              <a:buChar char="•"/>
            </a:pPr>
            <a:r>
              <a:rPr lang="en-US" dirty="0"/>
              <a:t>Be mindful that there are separate spend categories for domestic vs. international travel expenses.</a:t>
            </a:r>
            <a:endParaRPr dirty="0"/>
          </a:p>
          <a:p>
            <a:pPr marL="457200" lvl="0" indent="-457200" algn="l" rtl="0">
              <a:lnSpc>
                <a:spcPct val="120000"/>
              </a:lnSpc>
              <a:spcBef>
                <a:spcPts val="613"/>
              </a:spcBef>
              <a:spcAft>
                <a:spcPts val="0"/>
              </a:spcAft>
              <a:buSzPct val="85000"/>
              <a:buFont typeface="Arial"/>
              <a:buChar char="•"/>
            </a:pPr>
            <a:r>
              <a:rPr lang="en-US" dirty="0"/>
              <a:t>An online or virtual course does </a:t>
            </a:r>
            <a:r>
              <a:rPr lang="en-US" b="1" u="sng" dirty="0"/>
              <a:t>not</a:t>
            </a:r>
            <a:r>
              <a:rPr lang="en-US" dirty="0"/>
              <a:t> represent an international expense.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20"/>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Pcard Verification and Approvals</a:t>
            </a:r>
            <a:endParaRPr/>
          </a:p>
        </p:txBody>
      </p:sp>
      <p:sp>
        <p:nvSpPr>
          <p:cNvPr id="280" name="Google Shape;280;p20"/>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fontScale="70000" lnSpcReduction="20000"/>
          </a:bodyPr>
          <a:lstStyle/>
          <a:p>
            <a:pPr marL="457200" lvl="0" indent="-457200" algn="l" rtl="0">
              <a:lnSpc>
                <a:spcPct val="120000"/>
              </a:lnSpc>
              <a:spcBef>
                <a:spcPts val="0"/>
              </a:spcBef>
              <a:spcAft>
                <a:spcPts val="0"/>
              </a:spcAft>
              <a:buSzPct val="85000"/>
              <a:buFont typeface="Arial"/>
              <a:buChar char="•"/>
            </a:pPr>
            <a:r>
              <a:rPr lang="en-US" dirty="0" err="1"/>
              <a:t>Pcard</a:t>
            </a:r>
            <a:r>
              <a:rPr lang="en-US" dirty="0"/>
              <a:t> verifications must be completed by </a:t>
            </a:r>
            <a:r>
              <a:rPr lang="en-US" b="1" dirty="0"/>
              <a:t>July 9</a:t>
            </a:r>
            <a:r>
              <a:rPr lang="en-US" b="1" baseline="30000" dirty="0"/>
              <a:t>th</a:t>
            </a:r>
            <a:r>
              <a:rPr lang="en-US" b="1" dirty="0"/>
              <a:t> </a:t>
            </a:r>
            <a:r>
              <a:rPr lang="en-US" dirty="0"/>
              <a:t>at 4:00 pm. When verifying a FY26 </a:t>
            </a:r>
            <a:r>
              <a:rPr lang="en-US" dirty="0" err="1"/>
              <a:t>Pcard</a:t>
            </a:r>
            <a:r>
              <a:rPr lang="en-US" dirty="0"/>
              <a:t> transaction in July, </a:t>
            </a:r>
            <a:r>
              <a:rPr lang="en-US" b="1" dirty="0"/>
              <a:t>change the document date to 6/30/26 or prior to record to FY26</a:t>
            </a:r>
            <a:r>
              <a:rPr lang="en-US" dirty="0"/>
              <a:t>.</a:t>
            </a:r>
            <a:endParaRPr dirty="0"/>
          </a:p>
          <a:p>
            <a:pPr marL="457200" lvl="0" indent="-457200" algn="l" rtl="0">
              <a:lnSpc>
                <a:spcPct val="120000"/>
              </a:lnSpc>
              <a:spcBef>
                <a:spcPts val="613"/>
              </a:spcBef>
              <a:spcAft>
                <a:spcPts val="0"/>
              </a:spcAft>
              <a:buSzPct val="85000"/>
              <a:buFont typeface="Arial"/>
              <a:buChar char="•"/>
            </a:pPr>
            <a:r>
              <a:rPr lang="en-US" dirty="0" err="1"/>
              <a:t>Pcard</a:t>
            </a:r>
            <a:r>
              <a:rPr lang="en-US" dirty="0"/>
              <a:t> verifications with a document date in FY26 need to be fully approved through the Workday business process by </a:t>
            </a:r>
            <a:r>
              <a:rPr lang="en-US" b="1" dirty="0"/>
              <a:t>July 15</a:t>
            </a:r>
            <a:r>
              <a:rPr lang="en-US" b="1" baseline="30000" dirty="0"/>
              <a:t>th</a:t>
            </a:r>
            <a:r>
              <a:rPr lang="en-US" dirty="0"/>
              <a:t> at 4:00 pm.</a:t>
            </a:r>
            <a:endParaRPr dirty="0"/>
          </a:p>
          <a:p>
            <a:pPr marL="457200" lvl="0" indent="-457200" algn="l" rtl="0">
              <a:lnSpc>
                <a:spcPct val="120000"/>
              </a:lnSpc>
              <a:spcBef>
                <a:spcPts val="613"/>
              </a:spcBef>
              <a:spcAft>
                <a:spcPts val="0"/>
              </a:spcAft>
              <a:buSzPct val="85000"/>
              <a:buFont typeface="Arial"/>
              <a:buChar char="•"/>
            </a:pPr>
            <a:r>
              <a:rPr lang="en-US" dirty="0"/>
              <a:t>Any FY26 </a:t>
            </a:r>
            <a:r>
              <a:rPr lang="en-US" dirty="0" err="1"/>
              <a:t>Pcard</a:t>
            </a:r>
            <a:r>
              <a:rPr lang="en-US" dirty="0"/>
              <a:t> transactions that have not been fully approved through the business process by 4:00 pm on </a:t>
            </a:r>
            <a:r>
              <a:rPr lang="en-US" b="1" dirty="0"/>
              <a:t>July 15th </a:t>
            </a:r>
            <a:r>
              <a:rPr lang="en-US" dirty="0"/>
              <a:t>will be advanced forward by Central AP and recorded to FY26 on </a:t>
            </a:r>
            <a:r>
              <a:rPr lang="en-US" b="1" dirty="0"/>
              <a:t>July 15th</a:t>
            </a:r>
            <a:r>
              <a:rPr lang="en-US" dirty="0"/>
              <a:t>.</a:t>
            </a:r>
            <a:endParaRPr dirty="0"/>
          </a:p>
          <a:p>
            <a:pPr marL="457200" lvl="0" indent="-457200" algn="l" rtl="0">
              <a:lnSpc>
                <a:spcPct val="120000"/>
              </a:lnSpc>
              <a:spcBef>
                <a:spcPts val="613"/>
              </a:spcBef>
              <a:spcAft>
                <a:spcPts val="0"/>
              </a:spcAft>
              <a:buSzPct val="85000"/>
              <a:buFont typeface="Arial"/>
              <a:buChar char="•"/>
            </a:pPr>
            <a:r>
              <a:rPr lang="en-US" dirty="0"/>
              <a:t>Accounting can be reviewed and journal entries submitted to correct worktags/spend categories as needed through </a:t>
            </a:r>
            <a:r>
              <a:rPr lang="en-US" b="1" dirty="0"/>
              <a:t>July 20</a:t>
            </a:r>
            <a:r>
              <a:rPr lang="en-US" b="1" baseline="30000" dirty="0"/>
              <a:t>th</a:t>
            </a:r>
            <a:r>
              <a:rPr lang="en-US" dirty="0"/>
              <a:t> at 4:00 pm. </a:t>
            </a:r>
            <a:endParaRPr dirty="0"/>
          </a:p>
          <a:p>
            <a:pPr marL="288925" lvl="0" indent="-168021" algn="l" rtl="0">
              <a:lnSpc>
                <a:spcPct val="120000"/>
              </a:lnSpc>
              <a:spcBef>
                <a:spcPts val="613"/>
              </a:spcBef>
              <a:spcAft>
                <a:spcPts val="0"/>
              </a:spcAft>
              <a:buSzPct val="850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21"/>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Pcard Reminders</a:t>
            </a:r>
            <a:endParaRPr/>
          </a:p>
        </p:txBody>
      </p:sp>
      <p:sp>
        <p:nvSpPr>
          <p:cNvPr id="286" name="Google Shape;286;p21"/>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SzPts val="2720"/>
              <a:buFont typeface="Arial"/>
              <a:buChar char="•"/>
            </a:pPr>
            <a:r>
              <a:rPr lang="en-US"/>
              <a:t>A business purpose is required in the memo field on the Pcard verification </a:t>
            </a:r>
            <a:endParaRPr/>
          </a:p>
          <a:p>
            <a:pPr marL="457200" lvl="0" indent="-457200" algn="l" rtl="0">
              <a:lnSpc>
                <a:spcPct val="120000"/>
              </a:lnSpc>
              <a:spcBef>
                <a:spcPts val="613"/>
              </a:spcBef>
              <a:spcAft>
                <a:spcPts val="0"/>
              </a:spcAft>
              <a:buSzPts val="2720"/>
              <a:buFont typeface="Arial"/>
              <a:buChar char="•"/>
            </a:pPr>
            <a:r>
              <a:rPr lang="en-US"/>
              <a:t>If it is blank you will get a “Red hard stop” warning</a:t>
            </a:r>
            <a:endParaRPr/>
          </a:p>
          <a:p>
            <a:pPr marL="457200" lvl="0" indent="-284480" algn="ctr" rtl="0">
              <a:lnSpc>
                <a:spcPct val="120000"/>
              </a:lnSpc>
              <a:spcBef>
                <a:spcPts val="613"/>
              </a:spcBef>
              <a:spcAft>
                <a:spcPts val="0"/>
              </a:spcAft>
              <a:buSzPts val="2720"/>
              <a:buFont typeface="Arial"/>
              <a:buNone/>
            </a:pPr>
            <a:endParaRPr/>
          </a:p>
          <a:p>
            <a:pPr marL="457200" lvl="0" indent="-457200" algn="ctr" rtl="0">
              <a:lnSpc>
                <a:spcPct val="120000"/>
              </a:lnSpc>
              <a:spcBef>
                <a:spcPts val="613"/>
              </a:spcBef>
              <a:spcAft>
                <a:spcPts val="0"/>
              </a:spcAft>
              <a:buSzPts val="2720"/>
              <a:buFont typeface="Arial"/>
              <a:buChar char="•"/>
            </a:pPr>
            <a:r>
              <a:rPr lang="en-US" b="1"/>
              <a:t>Don’t forget to attach receipts!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67"/>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SzPts val="1400"/>
              <a:buNone/>
            </a:pPr>
            <a:r>
              <a:rPr lang="en-US"/>
              <a:t>Helpful Pcard &amp; Travel Card Reports </a:t>
            </a:r>
            <a:endParaRPr/>
          </a:p>
        </p:txBody>
      </p:sp>
      <p:sp>
        <p:nvSpPr>
          <p:cNvPr id="292" name="Google Shape;292;p67"/>
          <p:cNvSpPr txBox="1">
            <a:spLocks noGrp="1"/>
          </p:cNvSpPr>
          <p:nvPr>
            <p:ph type="body" idx="1"/>
          </p:nvPr>
        </p:nvSpPr>
        <p:spPr>
          <a:xfrm>
            <a:off x="621030" y="2209800"/>
            <a:ext cx="8599170" cy="47244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20000"/>
              </a:lnSpc>
              <a:spcBef>
                <a:spcPts val="0"/>
              </a:spcBef>
              <a:spcAft>
                <a:spcPts val="0"/>
              </a:spcAft>
              <a:buSzPts val="2720"/>
              <a:buFont typeface="Arial"/>
              <a:buChar char="•"/>
            </a:pPr>
            <a:r>
              <a:rPr lang="en-US" b="1"/>
              <a:t>Find Credit Card Transactions for Departments </a:t>
            </a:r>
            <a:endParaRPr/>
          </a:p>
          <a:p>
            <a:pPr marL="914400" lvl="1" indent="-457200" algn="l" rtl="0">
              <a:lnSpc>
                <a:spcPct val="120000"/>
              </a:lnSpc>
              <a:spcBef>
                <a:spcPts val="0"/>
              </a:spcBef>
              <a:spcAft>
                <a:spcPts val="0"/>
              </a:spcAft>
              <a:buSzPts val="2210"/>
              <a:buFont typeface="Arial"/>
              <a:buChar char="•"/>
            </a:pPr>
            <a:r>
              <a:rPr lang="en-US"/>
              <a:t>for Pcard </a:t>
            </a:r>
            <a:endParaRPr/>
          </a:p>
          <a:p>
            <a:pPr marL="914400" lvl="1" indent="-457200" algn="l" rtl="0">
              <a:lnSpc>
                <a:spcPct val="120000"/>
              </a:lnSpc>
              <a:spcBef>
                <a:spcPts val="0"/>
              </a:spcBef>
              <a:spcAft>
                <a:spcPts val="0"/>
              </a:spcAft>
              <a:buSzPts val="2210"/>
              <a:buFont typeface="Arial"/>
              <a:buChar char="•"/>
            </a:pPr>
            <a:r>
              <a:rPr lang="en-US"/>
              <a:t>access: Financial Coordinator</a:t>
            </a:r>
            <a:endParaRPr/>
          </a:p>
          <a:p>
            <a:pPr marL="914400" lvl="1" indent="-316865" algn="l" rtl="0">
              <a:lnSpc>
                <a:spcPct val="120000"/>
              </a:lnSpc>
              <a:spcBef>
                <a:spcPts val="0"/>
              </a:spcBef>
              <a:spcAft>
                <a:spcPts val="0"/>
              </a:spcAft>
              <a:buSzPts val="2210"/>
              <a:buFont typeface="Arial"/>
              <a:buNone/>
            </a:pPr>
            <a:endParaRPr/>
          </a:p>
          <a:p>
            <a:pPr marL="457200" lvl="0" indent="-457200" algn="l" rtl="0">
              <a:lnSpc>
                <a:spcPct val="120000"/>
              </a:lnSpc>
              <a:spcBef>
                <a:spcPts val="0"/>
              </a:spcBef>
              <a:spcAft>
                <a:spcPts val="0"/>
              </a:spcAft>
              <a:buSzPts val="2720"/>
              <a:buFont typeface="Arial"/>
              <a:buChar char="•"/>
            </a:pPr>
            <a:r>
              <a:rPr lang="en-US" b="1"/>
              <a:t>Find Travel Card Transactions for Departments</a:t>
            </a:r>
            <a:endParaRPr/>
          </a:p>
          <a:p>
            <a:pPr marL="914400" lvl="1" indent="-457200" algn="l" rtl="0">
              <a:lnSpc>
                <a:spcPct val="120000"/>
              </a:lnSpc>
              <a:spcBef>
                <a:spcPts val="0"/>
              </a:spcBef>
              <a:spcAft>
                <a:spcPts val="0"/>
              </a:spcAft>
              <a:buSzPts val="2210"/>
              <a:buFont typeface="Arial"/>
              <a:buChar char="•"/>
            </a:pPr>
            <a:r>
              <a:rPr lang="en-US"/>
              <a:t> for Travel Card</a:t>
            </a:r>
            <a:endParaRPr/>
          </a:p>
          <a:p>
            <a:pPr marL="914400" lvl="1" indent="-457200" algn="l" rtl="0">
              <a:lnSpc>
                <a:spcPct val="120000"/>
              </a:lnSpc>
              <a:spcBef>
                <a:spcPts val="0"/>
              </a:spcBef>
              <a:spcAft>
                <a:spcPts val="0"/>
              </a:spcAft>
              <a:buSzPts val="2210"/>
              <a:buFont typeface="Arial"/>
              <a:buChar char="•"/>
            </a:pPr>
            <a:r>
              <a:rPr lang="en-US"/>
              <a:t> access: Financial Coordinator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22"/>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Manual accruals</a:t>
            </a:r>
            <a:endParaRPr/>
          </a:p>
        </p:txBody>
      </p:sp>
      <p:sp>
        <p:nvSpPr>
          <p:cNvPr id="300" name="Google Shape;300;p22"/>
          <p:cNvSpPr txBox="1">
            <a:spLocks noGrp="1"/>
          </p:cNvSpPr>
          <p:nvPr>
            <p:ph type="body" idx="1"/>
          </p:nvPr>
        </p:nvSpPr>
        <p:spPr>
          <a:xfrm>
            <a:off x="457200" y="2391071"/>
            <a:ext cx="6313170" cy="761999"/>
          </a:xfrm>
          <a:prstGeom prst="rect">
            <a:avLst/>
          </a:prstGeom>
          <a:noFill/>
          <a:ln>
            <a:noFill/>
          </a:ln>
        </p:spPr>
        <p:txBody>
          <a:bodyPr spcFirstLastPara="1" wrap="square" lIns="91425" tIns="45700" rIns="91425" bIns="45700" anchor="t" anchorCtr="0">
            <a:normAutofit fontScale="25000" lnSpcReduction="20000"/>
          </a:bodyPr>
          <a:lstStyle/>
          <a:p>
            <a:pPr marL="1143000" lvl="0" indent="-1143000" algn="l" rtl="0">
              <a:lnSpc>
                <a:spcPct val="120000"/>
              </a:lnSpc>
              <a:spcBef>
                <a:spcPts val="0"/>
              </a:spcBef>
              <a:spcAft>
                <a:spcPts val="0"/>
              </a:spcAft>
              <a:buSzPct val="85000"/>
              <a:buFont typeface="Arial"/>
              <a:buChar char="•"/>
            </a:pPr>
            <a:r>
              <a:rPr lang="en-US" sz="9600" dirty="0"/>
              <a:t>There are generally </a:t>
            </a:r>
            <a:r>
              <a:rPr lang="en-US" sz="9600" b="1" u="sng" dirty="0"/>
              <a:t>NO</a:t>
            </a:r>
            <a:r>
              <a:rPr lang="en-US" sz="9600" dirty="0"/>
              <a:t> manual accruals*</a:t>
            </a:r>
            <a:endParaRPr dirty="0"/>
          </a:p>
          <a:p>
            <a:pPr marL="0" lvl="0" indent="0" algn="l" rtl="0">
              <a:lnSpc>
                <a:spcPct val="120000"/>
              </a:lnSpc>
              <a:spcBef>
                <a:spcPts val="613"/>
              </a:spcBef>
              <a:spcAft>
                <a:spcPts val="0"/>
              </a:spcAft>
              <a:buSzPct val="85000"/>
              <a:buNone/>
            </a:pPr>
            <a:endParaRPr dirty="0"/>
          </a:p>
          <a:p>
            <a:pPr marL="0" lvl="0" indent="0" algn="l" rtl="0">
              <a:lnSpc>
                <a:spcPct val="120000"/>
              </a:lnSpc>
              <a:spcBef>
                <a:spcPts val="613"/>
              </a:spcBef>
              <a:spcAft>
                <a:spcPts val="0"/>
              </a:spcAft>
              <a:buSzPct val="85000"/>
              <a:buNone/>
            </a:pPr>
            <a:endParaRPr dirty="0"/>
          </a:p>
          <a:p>
            <a:pPr marL="0" lvl="0" indent="0" algn="l" rtl="0">
              <a:lnSpc>
                <a:spcPct val="120000"/>
              </a:lnSpc>
              <a:spcBef>
                <a:spcPts val="613"/>
              </a:spcBef>
              <a:spcAft>
                <a:spcPts val="0"/>
              </a:spcAft>
              <a:buSzPct val="85000"/>
              <a:buNone/>
            </a:pPr>
            <a:endParaRPr dirty="0"/>
          </a:p>
          <a:p>
            <a:pPr marL="0" lvl="0" indent="0" algn="l" rtl="0">
              <a:lnSpc>
                <a:spcPct val="120000"/>
              </a:lnSpc>
              <a:spcBef>
                <a:spcPts val="613"/>
              </a:spcBef>
              <a:spcAft>
                <a:spcPts val="0"/>
              </a:spcAft>
              <a:buSzPct val="85000"/>
              <a:buNone/>
            </a:pPr>
            <a:endParaRPr dirty="0"/>
          </a:p>
          <a:p>
            <a:pPr marL="288925" lvl="0" indent="-245745" algn="l" rtl="0">
              <a:lnSpc>
                <a:spcPct val="120000"/>
              </a:lnSpc>
              <a:spcBef>
                <a:spcPts val="613"/>
              </a:spcBef>
              <a:spcAft>
                <a:spcPts val="0"/>
              </a:spcAft>
              <a:buSzPct val="85000"/>
              <a:buNone/>
            </a:pPr>
            <a:endParaRPr dirty="0"/>
          </a:p>
          <a:p>
            <a:pPr marL="288925" lvl="0" indent="-245745" algn="l" rtl="0">
              <a:lnSpc>
                <a:spcPct val="120000"/>
              </a:lnSpc>
              <a:spcBef>
                <a:spcPts val="613"/>
              </a:spcBef>
              <a:spcAft>
                <a:spcPts val="0"/>
              </a:spcAft>
              <a:buSzPct val="85000"/>
              <a:buNone/>
            </a:pPr>
            <a:endParaRPr dirty="0"/>
          </a:p>
          <a:p>
            <a:pPr marL="0" lvl="0" indent="0" algn="l" rtl="0">
              <a:lnSpc>
                <a:spcPct val="120000"/>
              </a:lnSpc>
              <a:spcBef>
                <a:spcPts val="613"/>
              </a:spcBef>
              <a:spcAft>
                <a:spcPts val="0"/>
              </a:spcAft>
              <a:buSzPct val="348160"/>
              <a:buNone/>
            </a:pPr>
            <a:r>
              <a:rPr lang="en-US" dirty="0"/>
              <a:t>     </a:t>
            </a:r>
            <a:endParaRPr sz="2000" i="1" dirty="0"/>
          </a:p>
        </p:txBody>
      </p:sp>
      <p:sp>
        <p:nvSpPr>
          <p:cNvPr id="302" name="Google Shape;302;p22"/>
          <p:cNvSpPr/>
          <p:nvPr/>
        </p:nvSpPr>
        <p:spPr>
          <a:xfrm>
            <a:off x="656359" y="3244523"/>
            <a:ext cx="851708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1" u="none" strike="noStrike" cap="none" dirty="0">
                <a:solidFill>
                  <a:schemeClr val="dk1"/>
                </a:solidFill>
                <a:latin typeface="Arial"/>
                <a:ea typeface="Arial"/>
                <a:cs typeface="Arial"/>
                <a:sym typeface="Arial"/>
              </a:rPr>
              <a:t>*Accruals may be allowed in certain circumstances if material and must be booked directly by the Controller’s Office by July 20</a:t>
            </a:r>
            <a:r>
              <a:rPr lang="en-US" sz="2400" i="1" baseline="30000" dirty="0">
                <a:solidFill>
                  <a:schemeClr val="dk1"/>
                </a:solidFill>
              </a:rPr>
              <a:t>th</a:t>
            </a:r>
            <a:r>
              <a:rPr lang="en-US" sz="2400" b="0" i="1"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1" u="none" strike="noStrike" cap="none" dirty="0">
                <a:solidFill>
                  <a:schemeClr val="dk1"/>
                </a:solidFill>
                <a:latin typeface="Arial"/>
                <a:ea typeface="Arial"/>
                <a:cs typeface="Arial"/>
                <a:sym typeface="Arial"/>
              </a:rPr>
              <a:t>Please contact us at </a:t>
            </a:r>
            <a:r>
              <a:rPr lang="en-US" sz="2400" b="0" i="1"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accounting@brown.edu</a:t>
            </a:r>
            <a:endParaRPr sz="24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1"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23"/>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Prepaid Expenses</a:t>
            </a:r>
            <a:endParaRPr/>
          </a:p>
        </p:txBody>
      </p:sp>
      <p:sp>
        <p:nvSpPr>
          <p:cNvPr id="310" name="Google Shape;310;p23"/>
          <p:cNvSpPr txBox="1">
            <a:spLocks noGrp="1"/>
          </p:cNvSpPr>
          <p:nvPr>
            <p:ph type="body" idx="1"/>
          </p:nvPr>
        </p:nvSpPr>
        <p:spPr>
          <a:xfrm>
            <a:off x="621030" y="2209800"/>
            <a:ext cx="8294370" cy="4191000"/>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120000"/>
              </a:lnSpc>
              <a:spcBef>
                <a:spcPts val="0"/>
              </a:spcBef>
              <a:spcAft>
                <a:spcPts val="0"/>
              </a:spcAft>
              <a:buSzPct val="85000"/>
              <a:buFont typeface="Arial"/>
              <a:buChar char="•"/>
            </a:pPr>
            <a:r>
              <a:rPr lang="en-US" dirty="0"/>
              <a:t>Expenses $10,000 or greater for FY27 requiring payment prior to July 1</a:t>
            </a:r>
            <a:r>
              <a:rPr lang="en-US" baseline="30000" dirty="0"/>
              <a:t>st</a:t>
            </a:r>
            <a:r>
              <a:rPr lang="en-US" dirty="0"/>
              <a:t> can be processed by Accounts Payable if clearly marked “PREPAID FY27” in the memo field.</a:t>
            </a:r>
            <a:endParaRPr dirty="0"/>
          </a:p>
          <a:p>
            <a:pPr marL="795338" lvl="1" indent="-457200" algn="l" rtl="0">
              <a:lnSpc>
                <a:spcPct val="120000"/>
              </a:lnSpc>
              <a:spcBef>
                <a:spcPts val="388"/>
              </a:spcBef>
              <a:spcAft>
                <a:spcPts val="0"/>
              </a:spcAft>
              <a:buSzPct val="85000"/>
              <a:buFont typeface="Arial"/>
              <a:buChar char="•"/>
            </a:pPr>
            <a:r>
              <a:rPr lang="en-US" dirty="0"/>
              <a:t>For example: PREPAID FY27 subscriptions (the invoice from the supplier should clearly note it is for a service after June 30)</a:t>
            </a:r>
            <a:endParaRPr dirty="0"/>
          </a:p>
          <a:p>
            <a:pPr marL="914623" lvl="1" indent="-348440" algn="l" rtl="0">
              <a:lnSpc>
                <a:spcPct val="120000"/>
              </a:lnSpc>
              <a:spcBef>
                <a:spcPts val="388"/>
              </a:spcBef>
              <a:spcAft>
                <a:spcPts val="0"/>
              </a:spcAft>
              <a:buSzPct val="85000"/>
              <a:buFont typeface="Arial"/>
              <a:buNone/>
            </a:pPr>
            <a:endParaRPr dirty="0"/>
          </a:p>
          <a:p>
            <a:pPr marL="457200" lvl="0" indent="-457200" algn="l" rtl="0">
              <a:lnSpc>
                <a:spcPct val="120000"/>
              </a:lnSpc>
              <a:spcBef>
                <a:spcPts val="613"/>
              </a:spcBef>
              <a:spcAft>
                <a:spcPts val="0"/>
              </a:spcAft>
              <a:buSzPct val="85000"/>
              <a:buFont typeface="Arial"/>
              <a:buChar char="•"/>
            </a:pPr>
            <a:r>
              <a:rPr lang="en-US" dirty="0"/>
              <a:t>The Controller’s Office will review and record a manual journal entry by July 16th to record the FY27 expense.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24"/>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Salaries, Wage &amp; Fringe Benefit Expenses</a:t>
            </a:r>
            <a:endParaRPr/>
          </a:p>
        </p:txBody>
      </p:sp>
      <p:sp>
        <p:nvSpPr>
          <p:cNvPr id="316" name="Google Shape;316;p24"/>
          <p:cNvSpPr txBox="1">
            <a:spLocks noGrp="1"/>
          </p:cNvSpPr>
          <p:nvPr>
            <p:ph type="body" idx="1"/>
          </p:nvPr>
        </p:nvSpPr>
        <p:spPr>
          <a:xfrm>
            <a:off x="621030" y="2209800"/>
            <a:ext cx="8370570" cy="40386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2040"/>
              <a:buFont typeface="Arial"/>
              <a:buChar char="•"/>
            </a:pPr>
            <a:r>
              <a:rPr lang="en-US" sz="2400" dirty="0"/>
              <a:t>Workday will record salary expense to FY26 through the following payroll period end dates:</a:t>
            </a:r>
            <a:endParaRPr dirty="0"/>
          </a:p>
          <a:p>
            <a:pPr marL="579438" lvl="1" indent="-111758" algn="l" rtl="0">
              <a:lnSpc>
                <a:spcPct val="120000"/>
              </a:lnSpc>
              <a:spcBef>
                <a:spcPts val="388"/>
              </a:spcBef>
              <a:spcAft>
                <a:spcPts val="0"/>
              </a:spcAft>
              <a:buSzPts val="2040"/>
              <a:buNone/>
            </a:pPr>
            <a:endParaRPr sz="2400" dirty="0"/>
          </a:p>
          <a:p>
            <a:pPr marL="579438" lvl="1" indent="-111758" algn="l" rtl="0">
              <a:lnSpc>
                <a:spcPct val="120000"/>
              </a:lnSpc>
              <a:spcBef>
                <a:spcPts val="388"/>
              </a:spcBef>
              <a:spcAft>
                <a:spcPts val="0"/>
              </a:spcAft>
              <a:buSzPts val="2040"/>
              <a:buNone/>
            </a:pPr>
            <a:endParaRPr sz="2400" dirty="0"/>
          </a:p>
          <a:p>
            <a:pPr marL="579438" lvl="1" indent="-111758" algn="l" rtl="0">
              <a:lnSpc>
                <a:spcPct val="120000"/>
              </a:lnSpc>
              <a:spcBef>
                <a:spcPts val="388"/>
              </a:spcBef>
              <a:spcAft>
                <a:spcPts val="0"/>
              </a:spcAft>
              <a:buSzPts val="2040"/>
              <a:buNone/>
            </a:pPr>
            <a:endParaRPr sz="2400" dirty="0"/>
          </a:p>
          <a:p>
            <a:pPr marL="579438" lvl="1" indent="-111758" algn="l" rtl="0">
              <a:lnSpc>
                <a:spcPct val="120000"/>
              </a:lnSpc>
              <a:spcBef>
                <a:spcPts val="388"/>
              </a:spcBef>
              <a:spcAft>
                <a:spcPts val="0"/>
              </a:spcAft>
              <a:buSzPts val="2040"/>
              <a:buNone/>
            </a:pPr>
            <a:endParaRPr sz="2400" dirty="0"/>
          </a:p>
          <a:p>
            <a:pPr marL="338138" lvl="1" indent="0" algn="l" rtl="0">
              <a:lnSpc>
                <a:spcPct val="120000"/>
              </a:lnSpc>
              <a:spcBef>
                <a:spcPts val="388"/>
              </a:spcBef>
              <a:spcAft>
                <a:spcPts val="0"/>
              </a:spcAft>
              <a:buSzPts val="2040"/>
              <a:buNone/>
            </a:pPr>
            <a:r>
              <a:rPr lang="en-US" sz="2400" dirty="0"/>
              <a:t>*Weekly payroll period ending July 4</a:t>
            </a:r>
            <a:r>
              <a:rPr lang="en-US" sz="2400" baseline="30000" dirty="0"/>
              <a:t>th</a:t>
            </a:r>
            <a:r>
              <a:rPr lang="en-US" sz="2400" dirty="0"/>
              <a:t> and biweekly payroll period ending July 11</a:t>
            </a:r>
            <a:r>
              <a:rPr lang="en-US" sz="2400" baseline="30000" dirty="0"/>
              <a:t>th</a:t>
            </a:r>
            <a:r>
              <a:rPr lang="en-US" sz="2400" dirty="0"/>
              <a:t> will be recorded in FY27</a:t>
            </a:r>
            <a:endParaRPr dirty="0"/>
          </a:p>
        </p:txBody>
      </p:sp>
      <p:graphicFrame>
        <p:nvGraphicFramePr>
          <p:cNvPr id="318" name="Google Shape;318;p24"/>
          <p:cNvGraphicFramePr/>
          <p:nvPr>
            <p:extLst>
              <p:ext uri="{D42A27DB-BD31-4B8C-83A1-F6EECF244321}">
                <p14:modId xmlns:p14="http://schemas.microsoft.com/office/powerpoint/2010/main" val="3620799696"/>
              </p:ext>
            </p:extLst>
          </p:nvPr>
        </p:nvGraphicFramePr>
        <p:xfrm>
          <a:off x="1034414" y="3200400"/>
          <a:ext cx="3880500" cy="1747915"/>
        </p:xfrm>
        <a:graphic>
          <a:graphicData uri="http://schemas.openxmlformats.org/drawingml/2006/table">
            <a:tbl>
              <a:tblPr firstRow="1" bandRow="1">
                <a:noFill/>
                <a:tableStyleId>{679236B6-F2A2-4810-B2B0-C6CF9245A548}</a:tableStyleId>
              </a:tblPr>
              <a:tblGrid>
                <a:gridCol w="1940250">
                  <a:extLst>
                    <a:ext uri="{9D8B030D-6E8A-4147-A177-3AD203B41FA5}">
                      <a16:colId xmlns:a16="http://schemas.microsoft.com/office/drawing/2014/main" val="20000"/>
                    </a:ext>
                  </a:extLst>
                </a:gridCol>
                <a:gridCol w="1940250">
                  <a:extLst>
                    <a:ext uri="{9D8B030D-6E8A-4147-A177-3AD203B41FA5}">
                      <a16:colId xmlns:a16="http://schemas.microsoft.com/office/drawing/2014/main" val="20001"/>
                    </a:ext>
                  </a:extLst>
                </a:gridCol>
              </a:tblGrid>
              <a:tr h="3692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Salary frequency</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Pay period end date</a:t>
                      </a:r>
                      <a:endParaRPr sz="1400" u="none" strike="noStrike" cap="none" dirty="0"/>
                    </a:p>
                  </a:txBody>
                  <a:tcPr marL="91450" marR="91450" marT="45725" marB="45725"/>
                </a:tc>
                <a:extLst>
                  <a:ext uri="{0D108BD9-81ED-4DB2-BD59-A6C34878D82A}">
                    <a16:rowId xmlns:a16="http://schemas.microsoft.com/office/drawing/2014/main" val="10000"/>
                  </a:ext>
                </a:extLst>
              </a:tr>
              <a:tr h="3692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Monthly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June 30, 2026</a:t>
                      </a:r>
                      <a:endParaRPr sz="1400" u="none" strike="noStrike" cap="none" dirty="0"/>
                    </a:p>
                  </a:txBody>
                  <a:tcPr marL="91450" marR="91450" marT="45725" marB="45725"/>
                </a:tc>
                <a:extLst>
                  <a:ext uri="{0D108BD9-81ED-4DB2-BD59-A6C34878D82A}">
                    <a16:rowId xmlns:a16="http://schemas.microsoft.com/office/drawing/2014/main" val="10001"/>
                  </a:ext>
                </a:extLst>
              </a:tr>
              <a:tr h="3692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Biweekly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June </a:t>
                      </a:r>
                      <a:r>
                        <a:rPr lang="en-US" sz="1800" b="0" u="none" strike="noStrike" cap="none" dirty="0"/>
                        <a:t>27</a:t>
                      </a:r>
                      <a:r>
                        <a:rPr lang="en-US" sz="1800" u="none" strike="noStrike" cap="none" dirty="0"/>
                        <a:t>, 2026</a:t>
                      </a:r>
                      <a:endParaRPr sz="1800" u="none" strike="noStrike" cap="none" dirty="0"/>
                    </a:p>
                  </a:txBody>
                  <a:tcPr marL="91450" marR="91450" marT="45725" marB="45725"/>
                </a:tc>
                <a:extLst>
                  <a:ext uri="{0D108BD9-81ED-4DB2-BD59-A6C34878D82A}">
                    <a16:rowId xmlns:a16="http://schemas.microsoft.com/office/drawing/2014/main" val="10002"/>
                  </a:ext>
                </a:extLst>
              </a:tr>
              <a:tr h="3692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Weekly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June </a:t>
                      </a:r>
                      <a:r>
                        <a:rPr lang="en-US" sz="1800" b="0" u="none" strike="noStrike" cap="none" dirty="0"/>
                        <a:t>27</a:t>
                      </a:r>
                      <a:r>
                        <a:rPr lang="en-US" sz="1800" u="none" strike="noStrike" cap="none" dirty="0"/>
                        <a:t>, 2026</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25"/>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Payroll Accounting Adjustments</a:t>
            </a:r>
            <a:endParaRPr/>
          </a:p>
        </p:txBody>
      </p:sp>
      <p:sp>
        <p:nvSpPr>
          <p:cNvPr id="325" name="Google Shape;325;p25"/>
          <p:cNvSpPr txBox="1">
            <a:spLocks noGrp="1"/>
          </p:cNvSpPr>
          <p:nvPr>
            <p:ph type="body" idx="1"/>
          </p:nvPr>
        </p:nvSpPr>
        <p:spPr>
          <a:xfrm>
            <a:off x="621030" y="2209800"/>
            <a:ext cx="8294370" cy="41910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2040"/>
              <a:buFont typeface="Arial"/>
              <a:buChar char="•"/>
            </a:pPr>
            <a:r>
              <a:rPr lang="en-US" sz="2400" dirty="0"/>
              <a:t>FY26 payroll accounting adjustments (PAAs) that are approved and completed through the entire Workday business process by the end of the day on July 15</a:t>
            </a:r>
            <a:r>
              <a:rPr lang="en-US" sz="2400" baseline="30000" dirty="0"/>
              <a:t>th</a:t>
            </a:r>
            <a:r>
              <a:rPr lang="en-US" sz="2400" dirty="0"/>
              <a:t> will be posted in FY26. </a:t>
            </a:r>
            <a:endParaRPr dirty="0"/>
          </a:p>
          <a:p>
            <a:pPr marL="342900" lvl="0" indent="-342900" algn="l" rtl="0">
              <a:lnSpc>
                <a:spcPct val="120000"/>
              </a:lnSpc>
              <a:spcBef>
                <a:spcPts val="613"/>
              </a:spcBef>
              <a:spcAft>
                <a:spcPts val="0"/>
              </a:spcAft>
              <a:buSzPts val="2040"/>
              <a:buFont typeface="Arial"/>
              <a:buChar char="•"/>
            </a:pPr>
            <a:r>
              <a:rPr lang="en-US" sz="2400" dirty="0"/>
              <a:t>After July 15</a:t>
            </a:r>
            <a:r>
              <a:rPr lang="en-US" sz="2400" baseline="30000" dirty="0"/>
              <a:t>th </a:t>
            </a:r>
            <a:r>
              <a:rPr lang="en-US" sz="2400" dirty="0"/>
              <a:t> any PAA’s that do not involve sponsored grants (FD500) will be denied. </a:t>
            </a:r>
            <a:endParaRPr dirty="0"/>
          </a:p>
          <a:p>
            <a:pPr marL="0" lvl="0" indent="0" algn="l" rtl="0">
              <a:lnSpc>
                <a:spcPct val="120000"/>
              </a:lnSpc>
              <a:spcBef>
                <a:spcPts val="613"/>
              </a:spcBef>
              <a:spcAft>
                <a:spcPts val="0"/>
              </a:spcAft>
              <a:buSzPts val="2040"/>
              <a:buNone/>
            </a:pPr>
            <a:endParaRPr sz="2400" dirty="0"/>
          </a:p>
        </p:txBody>
      </p:sp>
      <p:pic>
        <p:nvPicPr>
          <p:cNvPr id="327" name="Google Shape;327;p25" descr="Box showing how Create Payroll Accounting Adjustments displays in Workday"/>
          <p:cNvPicPr preferRelativeResize="0"/>
          <p:nvPr/>
        </p:nvPicPr>
        <p:blipFill rotWithShape="1">
          <a:blip r:embed="rId3">
            <a:alphaModFix/>
          </a:blip>
          <a:srcRect/>
          <a:stretch/>
        </p:blipFill>
        <p:spPr>
          <a:xfrm>
            <a:off x="1828800" y="5103223"/>
            <a:ext cx="4572000" cy="12975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26"/>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dirty="0"/>
              <a:t>Payroll Accounting Adjustments (cont.)</a:t>
            </a:r>
            <a:endParaRPr dirty="0"/>
          </a:p>
        </p:txBody>
      </p:sp>
      <p:sp>
        <p:nvSpPr>
          <p:cNvPr id="334" name="Google Shape;334;p26"/>
          <p:cNvSpPr txBox="1">
            <a:spLocks noGrp="1"/>
          </p:cNvSpPr>
          <p:nvPr>
            <p:ph type="body" idx="1"/>
          </p:nvPr>
        </p:nvSpPr>
        <p:spPr>
          <a:xfrm>
            <a:off x="621030" y="2209800"/>
            <a:ext cx="8065770" cy="23622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20000"/>
              </a:lnSpc>
              <a:spcBef>
                <a:spcPts val="0"/>
              </a:spcBef>
              <a:spcAft>
                <a:spcPts val="0"/>
              </a:spcAft>
              <a:buSzPct val="85000"/>
              <a:buFont typeface="Arial"/>
              <a:buChar char="•"/>
            </a:pPr>
            <a:r>
              <a:rPr lang="en-US" sz="2400" dirty="0"/>
              <a:t>Continually review the </a:t>
            </a:r>
            <a:r>
              <a:rPr lang="en-US" sz="2400" b="1" dirty="0"/>
              <a:t>In Progress Payroll Actuals</a:t>
            </a:r>
            <a:r>
              <a:rPr lang="en-US" sz="2400" dirty="0"/>
              <a:t> and </a:t>
            </a:r>
            <a:r>
              <a:rPr lang="en-US" sz="2400" b="1" dirty="0"/>
              <a:t>Payroll Actuals</a:t>
            </a:r>
            <a:r>
              <a:rPr lang="en-US" sz="2400" dirty="0"/>
              <a:t> reports in Workday. </a:t>
            </a:r>
            <a:endParaRPr dirty="0"/>
          </a:p>
          <a:p>
            <a:pPr marL="342900" lvl="0" indent="-342900" algn="l" rtl="0">
              <a:lnSpc>
                <a:spcPct val="120000"/>
              </a:lnSpc>
              <a:spcBef>
                <a:spcPts val="613"/>
              </a:spcBef>
              <a:spcAft>
                <a:spcPts val="0"/>
              </a:spcAft>
              <a:buSzPct val="85000"/>
              <a:buFont typeface="Arial"/>
              <a:buChar char="•"/>
            </a:pPr>
            <a:r>
              <a:rPr lang="en-US" sz="2400" dirty="0"/>
              <a:t>Once a worker terminates (including students!!), a PAA can no longer be submitted to adjust the worktags charged for their pay, so please submit PAAs on a timely basis! Please contact </a:t>
            </a:r>
            <a:r>
              <a:rPr lang="en-US" sz="2400" u="sng" dirty="0">
                <a:solidFill>
                  <a:schemeClr val="hlink"/>
                </a:solidFill>
                <a:hlinkClick r:id="rId3"/>
              </a:rPr>
              <a:t>accounting@brown.edu</a:t>
            </a:r>
            <a:r>
              <a:rPr lang="en-US" sz="2400" dirty="0"/>
              <a:t> for assistance, especially if a grant is involved.</a:t>
            </a:r>
            <a:endParaRPr dirty="0"/>
          </a:p>
          <a:p>
            <a:pPr marL="0" lvl="0" indent="0" algn="l" rtl="0">
              <a:lnSpc>
                <a:spcPct val="120000"/>
              </a:lnSpc>
              <a:spcBef>
                <a:spcPts val="613"/>
              </a:spcBef>
              <a:spcAft>
                <a:spcPts val="0"/>
              </a:spcAft>
              <a:buSzPct val="85000"/>
              <a:buNone/>
            </a:pPr>
            <a:endParaRPr sz="2400" dirty="0"/>
          </a:p>
          <a:p>
            <a:pPr marL="0" lvl="0" indent="0" algn="l" rtl="0">
              <a:lnSpc>
                <a:spcPct val="120000"/>
              </a:lnSpc>
              <a:spcBef>
                <a:spcPts val="613"/>
              </a:spcBef>
              <a:spcAft>
                <a:spcPts val="0"/>
              </a:spcAft>
              <a:buSzPct val="85000"/>
              <a:buNone/>
            </a:pPr>
            <a:endParaRPr sz="2400" dirty="0"/>
          </a:p>
        </p:txBody>
      </p:sp>
      <p:pic>
        <p:nvPicPr>
          <p:cNvPr id="336" name="Google Shape;336;p26" descr="Photo of Brown University Students in caps and gowns at Commencement"/>
          <p:cNvPicPr preferRelativeResize="0"/>
          <p:nvPr/>
        </p:nvPicPr>
        <p:blipFill rotWithShape="1">
          <a:blip r:embed="rId4">
            <a:alphaModFix/>
          </a:blip>
          <a:srcRect/>
          <a:stretch/>
        </p:blipFill>
        <p:spPr>
          <a:xfrm>
            <a:off x="3091815" y="4724400"/>
            <a:ext cx="3124200" cy="21810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3"/>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Agenda</a:t>
            </a:r>
            <a:endParaRPr/>
          </a:p>
        </p:txBody>
      </p:sp>
      <p:sp>
        <p:nvSpPr>
          <p:cNvPr id="129" name="Google Shape;129;p3"/>
          <p:cNvSpPr txBox="1">
            <a:spLocks noGrp="1"/>
          </p:cNvSpPr>
          <p:nvPr>
            <p:ph type="body" idx="1"/>
          </p:nvPr>
        </p:nvSpPr>
        <p:spPr>
          <a:xfrm>
            <a:off x="621030" y="1981200"/>
            <a:ext cx="8599170" cy="4724400"/>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SzPts val="2720"/>
              <a:buFont typeface="Arial"/>
              <a:buChar char="•"/>
            </a:pPr>
            <a:r>
              <a:rPr lang="en-US" dirty="0"/>
              <a:t>Importance of Year-end close</a:t>
            </a:r>
            <a:endParaRPr dirty="0"/>
          </a:p>
          <a:p>
            <a:pPr marL="457200" lvl="0" indent="-457200" algn="l" rtl="0">
              <a:lnSpc>
                <a:spcPct val="120000"/>
              </a:lnSpc>
              <a:spcBef>
                <a:spcPts val="613"/>
              </a:spcBef>
              <a:spcAft>
                <a:spcPts val="0"/>
              </a:spcAft>
              <a:buSzPts val="2720"/>
              <a:buFont typeface="Arial"/>
              <a:buChar char="•"/>
            </a:pPr>
            <a:r>
              <a:rPr lang="en-US" dirty="0"/>
              <a:t>Information and key dates</a:t>
            </a:r>
            <a:endParaRPr dirty="0"/>
          </a:p>
          <a:p>
            <a:pPr marL="795339" lvl="1" indent="-457200" algn="l" rtl="0">
              <a:lnSpc>
                <a:spcPct val="120000"/>
              </a:lnSpc>
              <a:spcBef>
                <a:spcPts val="388"/>
              </a:spcBef>
              <a:spcAft>
                <a:spcPts val="0"/>
              </a:spcAft>
              <a:buSzPts val="2210"/>
              <a:buFont typeface="Arial"/>
              <a:buChar char="•"/>
            </a:pPr>
            <a:r>
              <a:rPr lang="en-US" dirty="0"/>
              <a:t>Procurement</a:t>
            </a:r>
            <a:endParaRPr dirty="0"/>
          </a:p>
          <a:p>
            <a:pPr marL="795339" lvl="1" indent="-457200" algn="l" rtl="0">
              <a:lnSpc>
                <a:spcPct val="120000"/>
              </a:lnSpc>
              <a:spcBef>
                <a:spcPts val="388"/>
              </a:spcBef>
              <a:spcAft>
                <a:spcPts val="0"/>
              </a:spcAft>
              <a:buSzPts val="2210"/>
              <a:buFont typeface="Arial"/>
              <a:buChar char="•"/>
            </a:pPr>
            <a:r>
              <a:rPr lang="en-US" dirty="0"/>
              <a:t>Accounts Payable</a:t>
            </a:r>
            <a:endParaRPr dirty="0"/>
          </a:p>
          <a:p>
            <a:pPr marL="795339" lvl="1" indent="-457200" algn="l" rtl="0">
              <a:lnSpc>
                <a:spcPct val="120000"/>
              </a:lnSpc>
              <a:spcBef>
                <a:spcPts val="388"/>
              </a:spcBef>
              <a:spcAft>
                <a:spcPts val="0"/>
              </a:spcAft>
              <a:buSzPts val="2210"/>
              <a:buFont typeface="Arial"/>
              <a:buChar char="•"/>
            </a:pPr>
            <a:r>
              <a:rPr lang="en-US" dirty="0"/>
              <a:t>Payroll </a:t>
            </a:r>
            <a:endParaRPr dirty="0"/>
          </a:p>
          <a:p>
            <a:pPr marL="795339" lvl="1" indent="-457200" algn="l" rtl="0">
              <a:lnSpc>
                <a:spcPct val="120000"/>
              </a:lnSpc>
              <a:spcBef>
                <a:spcPts val="388"/>
              </a:spcBef>
              <a:spcAft>
                <a:spcPts val="0"/>
              </a:spcAft>
              <a:buSzPts val="2210"/>
              <a:buFont typeface="Arial"/>
              <a:buChar char="•"/>
            </a:pPr>
            <a:r>
              <a:rPr lang="en-US" dirty="0"/>
              <a:t>Cashier</a:t>
            </a:r>
            <a:endParaRPr dirty="0"/>
          </a:p>
          <a:p>
            <a:pPr marL="795339" lvl="1" indent="-457200" algn="l" rtl="0">
              <a:lnSpc>
                <a:spcPct val="120000"/>
              </a:lnSpc>
              <a:spcBef>
                <a:spcPts val="388"/>
              </a:spcBef>
              <a:spcAft>
                <a:spcPts val="0"/>
              </a:spcAft>
              <a:buSzPts val="2210"/>
              <a:buFont typeface="Arial"/>
              <a:buChar char="•"/>
            </a:pPr>
            <a:r>
              <a:rPr lang="en-US" dirty="0"/>
              <a:t>General Accounting</a:t>
            </a:r>
            <a:endParaRPr dirty="0"/>
          </a:p>
          <a:p>
            <a:pPr marL="457200" lvl="0" indent="-457200" algn="l" rtl="0">
              <a:lnSpc>
                <a:spcPct val="120000"/>
              </a:lnSpc>
              <a:spcBef>
                <a:spcPts val="613"/>
              </a:spcBef>
              <a:spcAft>
                <a:spcPts val="0"/>
              </a:spcAft>
              <a:buSzPts val="2720"/>
              <a:buFont typeface="Arial"/>
              <a:buChar char="•"/>
            </a:pPr>
            <a:r>
              <a:rPr lang="en-US" dirty="0"/>
              <a:t>Reminders &amp; Updates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7"/>
          <p:cNvSpPr txBox="1">
            <a:spLocks noGrp="1"/>
          </p:cNvSpPr>
          <p:nvPr>
            <p:ph type="title"/>
          </p:nvPr>
        </p:nvSpPr>
        <p:spPr>
          <a:xfrm>
            <a:off x="1447800" y="1371600"/>
            <a:ext cx="7848600" cy="1219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940719"/>
              </a:buClr>
              <a:buSzPts val="1400"/>
              <a:buFont typeface="Georgia"/>
              <a:buNone/>
            </a:pPr>
            <a:r>
              <a:rPr lang="en-US">
                <a:solidFill>
                  <a:srgbClr val="940719"/>
                </a:solidFill>
              </a:rPr>
              <a:t>Financial Services</a:t>
            </a:r>
            <a:endParaRPr>
              <a:solidFill>
                <a:srgbClr val="940719"/>
              </a:solidFill>
            </a:endParaRPr>
          </a:p>
        </p:txBody>
      </p:sp>
      <p:sp>
        <p:nvSpPr>
          <p:cNvPr id="342" name="Google Shape;342;p27"/>
          <p:cNvSpPr txBox="1">
            <a:spLocks noGrp="1"/>
          </p:cNvSpPr>
          <p:nvPr>
            <p:ph type="subTitle" idx="1"/>
          </p:nvPr>
        </p:nvSpPr>
        <p:spPr>
          <a:xfrm>
            <a:off x="1432541" y="2828925"/>
            <a:ext cx="8021100" cy="2276475"/>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SzPts val="2295"/>
              <a:buFont typeface="Arial"/>
              <a:buChar char="•"/>
            </a:pPr>
            <a:r>
              <a:rPr lang="en-US" dirty="0"/>
              <a:t>Financial Operations &amp; Cashier Office Updates</a:t>
            </a:r>
            <a:endParaRPr dirty="0"/>
          </a:p>
          <a:p>
            <a:pPr marL="457200" lvl="0" indent="-457200" algn="l" rtl="0">
              <a:lnSpc>
                <a:spcPct val="100000"/>
              </a:lnSpc>
              <a:spcBef>
                <a:spcPts val="0"/>
              </a:spcBef>
              <a:spcAft>
                <a:spcPts val="0"/>
              </a:spcAft>
              <a:buSzPts val="2295"/>
              <a:buFont typeface="Arial"/>
              <a:buChar char="•"/>
            </a:pPr>
            <a:r>
              <a:rPr lang="en-US" dirty="0"/>
              <a:t>Deposits</a:t>
            </a:r>
            <a:endParaRPr dirty="0"/>
          </a:p>
          <a:p>
            <a:pPr marL="457200" lvl="0" indent="-457200" algn="l" rtl="0">
              <a:lnSpc>
                <a:spcPct val="100000"/>
              </a:lnSpc>
              <a:spcBef>
                <a:spcPts val="613"/>
              </a:spcBef>
              <a:spcAft>
                <a:spcPts val="0"/>
              </a:spcAft>
              <a:buSzPts val="2295"/>
              <a:buFont typeface="Arial"/>
              <a:buChar char="•"/>
            </a:pPr>
            <a:r>
              <a:rPr lang="en-US" dirty="0"/>
              <a:t>Credit Card Receipts</a:t>
            </a:r>
            <a:endParaRPr dirty="0"/>
          </a:p>
          <a:p>
            <a:pPr marL="457200" lvl="0" indent="-457200" algn="l" rtl="0">
              <a:lnSpc>
                <a:spcPct val="110000"/>
              </a:lnSpc>
              <a:spcBef>
                <a:spcPts val="613"/>
              </a:spcBef>
              <a:spcAft>
                <a:spcPts val="0"/>
              </a:spcAft>
              <a:buSzPts val="2295"/>
              <a:buFont typeface="Arial"/>
              <a:buChar char="•"/>
            </a:pPr>
            <a:r>
              <a:rPr lang="en-US" dirty="0"/>
              <a:t>Customer Accounts</a:t>
            </a:r>
          </a:p>
          <a:p>
            <a:pPr marL="457200" lvl="0" indent="-457200" algn="l" rtl="0">
              <a:lnSpc>
                <a:spcPct val="110000"/>
              </a:lnSpc>
              <a:spcBef>
                <a:spcPts val="613"/>
              </a:spcBef>
              <a:spcAft>
                <a:spcPts val="0"/>
              </a:spcAft>
              <a:buSzPts val="2295"/>
              <a:buFont typeface="Arial"/>
              <a:buChar char="•"/>
            </a:pPr>
            <a:r>
              <a:rPr lang="en-US" dirty="0"/>
              <a:t>Bookstore Internal Service Deliveries</a:t>
            </a:r>
          </a:p>
          <a:p>
            <a:pPr marL="457200" lvl="0" indent="-457200" algn="l" rtl="0">
              <a:lnSpc>
                <a:spcPct val="110000"/>
              </a:lnSpc>
              <a:spcBef>
                <a:spcPts val="613"/>
              </a:spcBef>
              <a:spcAft>
                <a:spcPts val="0"/>
              </a:spcAft>
              <a:buSzPts val="2295"/>
              <a:buFont typeface="Arial"/>
              <a:buChar char="•"/>
            </a:pPr>
            <a:endParaRPr dirty="0"/>
          </a:p>
        </p:txBody>
      </p:sp>
      <p:sp>
        <p:nvSpPr>
          <p:cNvPr id="5" name="Google Shape;242;p15">
            <a:extLst>
              <a:ext uri="{FF2B5EF4-FFF2-40B4-BE49-F238E27FC236}">
                <a16:creationId xmlns:a16="http://schemas.microsoft.com/office/drawing/2014/main" id="{6C81A6C2-38FB-4BB5-8695-877C9CC9FA6B}"/>
              </a:ext>
            </a:extLst>
          </p:cNvPr>
          <p:cNvSpPr txBox="1">
            <a:spLocks/>
          </p:cNvSpPr>
          <p:nvPr/>
        </p:nvSpPr>
        <p:spPr>
          <a:xfrm>
            <a:off x="1432559" y="5271796"/>
            <a:ext cx="7510473" cy="88784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228600" algn="l" rtl="0">
              <a:lnSpc>
                <a:spcPct val="80000"/>
              </a:lnSpc>
              <a:spcBef>
                <a:spcPts val="613"/>
              </a:spcBef>
              <a:spcAft>
                <a:spcPts val="0"/>
              </a:spcAft>
              <a:buClr>
                <a:schemeClr val="accent1"/>
              </a:buClr>
              <a:buSzPts val="1530"/>
              <a:buFont typeface="Noto Sans Symbols"/>
              <a:buNone/>
              <a:defRPr sz="1800" b="0" i="0" u="none" strike="noStrike" cap="none">
                <a:solidFill>
                  <a:schemeClr val="dk1"/>
                </a:solidFill>
                <a:latin typeface="Arial"/>
                <a:ea typeface="Arial"/>
                <a:cs typeface="Arial"/>
                <a:sym typeface="Arial"/>
              </a:defRPr>
            </a:lvl1pPr>
            <a:lvl2pPr marL="914400" marR="0" lvl="1" indent="-325755" algn="l" rtl="0">
              <a:lnSpc>
                <a:spcPct val="100000"/>
              </a:lnSpc>
              <a:spcBef>
                <a:spcPts val="388"/>
              </a:spcBef>
              <a:spcAft>
                <a:spcPts val="0"/>
              </a:spcAft>
              <a:buClr>
                <a:schemeClr val="accent2"/>
              </a:buClr>
              <a:buSzPts val="1530"/>
              <a:buFont typeface="Noto Sans Symbols"/>
              <a:buChar char="⚫"/>
              <a:defRPr sz="1800" b="0" i="0" u="none" strike="noStrike" cap="none">
                <a:solidFill>
                  <a:schemeClr val="dk1"/>
                </a:solidFill>
                <a:latin typeface="Arial"/>
                <a:ea typeface="Arial"/>
                <a:cs typeface="Arial"/>
                <a:sym typeface="Arial"/>
              </a:defRPr>
            </a:lvl2pPr>
            <a:lvl3pPr marL="1371600" marR="0" lvl="2" indent="-325755" algn="l" rtl="0">
              <a:lnSpc>
                <a:spcPct val="100000"/>
              </a:lnSpc>
              <a:spcBef>
                <a:spcPts val="388"/>
              </a:spcBef>
              <a:spcAft>
                <a:spcPts val="0"/>
              </a:spcAft>
              <a:buClr>
                <a:srgbClr val="D6ACAB"/>
              </a:buClr>
              <a:buSzPts val="153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lnSpc>
                <a:spcPct val="100000"/>
              </a:lnSpc>
              <a:spcBef>
                <a:spcPts val="388"/>
              </a:spcBef>
              <a:spcAft>
                <a:spcPts val="0"/>
              </a:spcAft>
              <a:buClr>
                <a:srgbClr val="3667C4"/>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88"/>
              </a:spcBef>
              <a:spcAft>
                <a:spcPts val="0"/>
              </a:spcAft>
              <a:buClr>
                <a:srgbClr val="3667C4"/>
              </a:buClr>
              <a:buSzPts val="1800"/>
              <a:buFont typeface="Arial"/>
              <a:buChar char="o"/>
              <a:defRPr sz="1800" b="0" i="0" u="none" strike="noStrike" cap="none">
                <a:solidFill>
                  <a:schemeClr val="dk1"/>
                </a:solidFill>
                <a:latin typeface="Arial"/>
                <a:ea typeface="Arial"/>
                <a:cs typeface="Arial"/>
                <a:sym typeface="Arial"/>
              </a:defRPr>
            </a:lvl5pPr>
            <a:lvl6pPr marL="2743200" marR="0" lvl="5" indent="-349250" algn="l" rtl="0">
              <a:lnSpc>
                <a:spcPct val="100000"/>
              </a:lnSpc>
              <a:spcBef>
                <a:spcPts val="391"/>
              </a:spcBef>
              <a:spcAft>
                <a:spcPts val="0"/>
              </a:spcAft>
              <a:buClr>
                <a:schemeClr val="accent3"/>
              </a:buClr>
              <a:buSzPts val="1900"/>
              <a:buFont typeface="Georgia"/>
              <a:buChar char="•"/>
              <a:defRPr sz="1900" b="0" i="0" u="none" strike="noStrike" cap="none">
                <a:solidFill>
                  <a:schemeClr val="dk1"/>
                </a:solidFill>
                <a:latin typeface="Georgia"/>
                <a:ea typeface="Georgia"/>
                <a:cs typeface="Georgia"/>
                <a:sym typeface="Georgia"/>
              </a:defRPr>
            </a:lvl6pPr>
            <a:lvl7pPr marL="3200400" marR="0" lvl="6"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7pPr>
            <a:lvl8pPr marL="3657600" marR="0" lvl="7" indent="-349250" algn="l" rtl="0">
              <a:lnSpc>
                <a:spcPct val="100000"/>
              </a:lnSpc>
              <a:spcBef>
                <a:spcPts val="391"/>
              </a:spcBef>
              <a:spcAft>
                <a:spcPts val="0"/>
              </a:spcAft>
              <a:buClr>
                <a:srgbClr val="ECA8A8"/>
              </a:buClr>
              <a:buSzPts val="1900"/>
              <a:buFont typeface="Georgia"/>
              <a:buChar char="•"/>
              <a:defRPr sz="1900" b="0" i="0" u="none" strike="noStrike" cap="none">
                <a:solidFill>
                  <a:schemeClr val="dk1"/>
                </a:solidFill>
                <a:latin typeface="Georgia"/>
                <a:ea typeface="Georgia"/>
                <a:cs typeface="Georgia"/>
                <a:sym typeface="Georgia"/>
              </a:defRPr>
            </a:lvl8pPr>
            <a:lvl9pPr marL="4114800" marR="0" lvl="8" indent="-349250" algn="l" rtl="0">
              <a:lnSpc>
                <a:spcPct val="100000"/>
              </a:lnSpc>
              <a:spcBef>
                <a:spcPts val="391"/>
              </a:spcBef>
              <a:spcAft>
                <a:spcPts val="0"/>
              </a:spcAft>
              <a:buClr>
                <a:schemeClr val="accent2"/>
              </a:buClr>
              <a:buSzPts val="1900"/>
              <a:buFont typeface="Georgia"/>
              <a:buChar char="•"/>
              <a:defRPr sz="1900" b="0" i="0" u="none" strike="noStrike" cap="none">
                <a:solidFill>
                  <a:schemeClr val="dk1"/>
                </a:solidFill>
                <a:latin typeface="Georgia"/>
                <a:ea typeface="Georgia"/>
                <a:cs typeface="Georgia"/>
                <a:sym typeface="Georgia"/>
              </a:defRPr>
            </a:lvl9pPr>
          </a:lstStyle>
          <a:p>
            <a:pPr marL="0" indent="0">
              <a:spcBef>
                <a:spcPts val="0"/>
              </a:spcBef>
            </a:pPr>
            <a:r>
              <a:rPr lang="en-US" i="1" dirty="0">
                <a:latin typeface="Georgia"/>
                <a:ea typeface="Georgia"/>
                <a:cs typeface="Georgia"/>
                <a:sym typeface="Georgia"/>
              </a:rPr>
              <a:t>Matthew </a:t>
            </a:r>
            <a:r>
              <a:rPr lang="en-US" i="1" dirty="0" err="1">
                <a:latin typeface="Georgia"/>
                <a:ea typeface="Georgia"/>
                <a:cs typeface="Georgia"/>
                <a:sym typeface="Georgia"/>
              </a:rPr>
              <a:t>Cerullo</a:t>
            </a:r>
            <a:r>
              <a:rPr lang="en-US" i="1" dirty="0">
                <a:latin typeface="Georgia"/>
                <a:ea typeface="Georgia"/>
                <a:cs typeface="Georgia"/>
                <a:sym typeface="Georgia"/>
              </a:rPr>
              <a:t>, Director of Financial Services Operations </a:t>
            </a:r>
          </a:p>
          <a:p>
            <a:pPr marL="0" indent="0">
              <a:spcBef>
                <a:spcPts val="0"/>
              </a:spcBef>
            </a:pPr>
            <a:endParaRPr lang="en-US" i="1" dirty="0">
              <a:latin typeface="Georgia"/>
              <a:ea typeface="Georgia"/>
              <a:cs typeface="Georgia"/>
              <a:sym typeface="Georgia"/>
            </a:endParaRPr>
          </a:p>
          <a:p>
            <a:pPr marL="0" indent="0">
              <a:spcBef>
                <a:spcPts val="0"/>
              </a:spcBef>
            </a:pPr>
            <a:r>
              <a:rPr lang="en-US" i="1" dirty="0">
                <a:latin typeface="Georgia"/>
                <a:ea typeface="Georgia"/>
                <a:cs typeface="Georgia"/>
                <a:sym typeface="Georgia"/>
              </a:rPr>
              <a:t>Wynette Zuppardi, Assistant Vice President, Financial Services</a:t>
            </a:r>
          </a:p>
          <a:p>
            <a:pPr marL="0" indent="0">
              <a:spcBef>
                <a:spcPts val="0"/>
              </a:spcBef>
            </a:pPr>
            <a:r>
              <a:rPr lang="en-US" i="1" dirty="0">
                <a:latin typeface="Georgia"/>
                <a:ea typeface="Georgia"/>
                <a:cs typeface="Georgia"/>
                <a:sym typeface="Georgia"/>
              </a:rPr>
              <a:t> </a:t>
            </a:r>
          </a:p>
          <a:p>
            <a:pPr marL="0" indent="0">
              <a:spcBef>
                <a:spcPts val="0"/>
              </a:spcBef>
              <a:buFont typeface="Georgia"/>
              <a:buNone/>
            </a:pPr>
            <a:endParaRPr lang="en-US" dirty="0"/>
          </a:p>
          <a:p>
            <a:pPr marL="0" indent="0">
              <a:buFont typeface="Arial"/>
              <a:buNone/>
            </a:pPr>
            <a:endParaRPr lang="en-US" i="1" dirty="0">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28"/>
          <p:cNvSpPr txBox="1">
            <a:spLocks noGrp="1"/>
          </p:cNvSpPr>
          <p:nvPr>
            <p:ph type="title"/>
          </p:nvPr>
        </p:nvSpPr>
        <p:spPr>
          <a:xfrm>
            <a:off x="405750" y="533400"/>
            <a:ext cx="8789700" cy="1295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000000"/>
              </a:buClr>
              <a:buSzPts val="1400"/>
              <a:buFont typeface="Georgia"/>
              <a:buNone/>
            </a:pPr>
            <a:r>
              <a:rPr lang="en-US"/>
              <a:t>Financial Services Operations &amp; Cashier Updates &amp; Reminders</a:t>
            </a:r>
            <a:endParaRPr/>
          </a:p>
        </p:txBody>
      </p:sp>
      <p:sp>
        <p:nvSpPr>
          <p:cNvPr id="348" name="Google Shape;348;p28"/>
          <p:cNvSpPr txBox="1">
            <a:spLocks noGrp="1"/>
          </p:cNvSpPr>
          <p:nvPr>
            <p:ph type="body" idx="1"/>
          </p:nvPr>
        </p:nvSpPr>
        <p:spPr>
          <a:xfrm>
            <a:off x="495300" y="2241050"/>
            <a:ext cx="8934600" cy="4572600"/>
          </a:xfrm>
          <a:prstGeom prst="rect">
            <a:avLst/>
          </a:prstGeom>
          <a:noFill/>
          <a:ln>
            <a:noFill/>
          </a:ln>
        </p:spPr>
        <p:txBody>
          <a:bodyPr spcFirstLastPara="1" wrap="square" lIns="91425" tIns="45700" rIns="91425" bIns="45700" anchor="t" anchorCtr="0">
            <a:normAutofit/>
          </a:bodyPr>
          <a:lstStyle/>
          <a:p>
            <a:pPr marL="457200" lvl="0" indent="-457200" algn="l" rtl="0">
              <a:lnSpc>
                <a:spcPct val="130000"/>
              </a:lnSpc>
              <a:spcBef>
                <a:spcPts val="600"/>
              </a:spcBef>
              <a:spcAft>
                <a:spcPts val="0"/>
              </a:spcAft>
              <a:buSzPts val="2295"/>
              <a:buFont typeface="Arial"/>
              <a:buChar char="•"/>
            </a:pPr>
            <a:r>
              <a:rPr lang="en-US" sz="2400" dirty="0">
                <a:solidFill>
                  <a:schemeClr val="dk1"/>
                </a:solidFill>
              </a:rPr>
              <a:t>Change in Acceptance of Foreign Checks</a:t>
            </a:r>
          </a:p>
          <a:p>
            <a:pPr marL="457200" lvl="0" indent="-457200" algn="l" rtl="0">
              <a:lnSpc>
                <a:spcPct val="130000"/>
              </a:lnSpc>
              <a:spcBef>
                <a:spcPts val="600"/>
              </a:spcBef>
              <a:spcAft>
                <a:spcPts val="0"/>
              </a:spcAft>
              <a:buSzPts val="2295"/>
              <a:buFont typeface="Arial"/>
              <a:buChar char="•"/>
            </a:pPr>
            <a:r>
              <a:rPr lang="en-US" sz="2400" dirty="0"/>
              <a:t>US Treasury discontinuation of the Penny &amp; best practices</a:t>
            </a:r>
            <a:endParaRPr dirty="0"/>
          </a:p>
          <a:p>
            <a:pPr marL="0" lvl="0" indent="0" algn="l" rtl="0">
              <a:lnSpc>
                <a:spcPct val="120000"/>
              </a:lnSpc>
              <a:spcBef>
                <a:spcPts val="0"/>
              </a:spcBef>
              <a:spcAft>
                <a:spcPts val="0"/>
              </a:spcAft>
              <a:buSzPts val="2720"/>
              <a:buNone/>
            </a:pPr>
            <a:endParaRPr sz="2400" dirty="0">
              <a:solidFill>
                <a:schemeClr val="dk1"/>
              </a:solidFill>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29"/>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000000"/>
              </a:buClr>
              <a:buSzPts val="1400"/>
              <a:buFont typeface="Georgia"/>
              <a:buNone/>
            </a:pPr>
            <a:r>
              <a:rPr lang="en-US"/>
              <a:t>Deposits</a:t>
            </a:r>
            <a:endParaRPr/>
          </a:p>
        </p:txBody>
      </p:sp>
      <p:sp>
        <p:nvSpPr>
          <p:cNvPr id="354" name="Google Shape;354;p29"/>
          <p:cNvSpPr txBox="1">
            <a:spLocks noGrp="1"/>
          </p:cNvSpPr>
          <p:nvPr>
            <p:ph type="body" idx="1"/>
          </p:nvPr>
        </p:nvSpPr>
        <p:spPr>
          <a:xfrm>
            <a:off x="457200" y="2209800"/>
            <a:ext cx="5093975" cy="1371600"/>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100000"/>
              </a:lnSpc>
              <a:spcBef>
                <a:spcPts val="0"/>
              </a:spcBef>
              <a:spcAft>
                <a:spcPts val="0"/>
              </a:spcAft>
              <a:buSzPct val="100000"/>
              <a:buFont typeface="Arial"/>
              <a:buChar char="•"/>
            </a:pPr>
            <a:r>
              <a:rPr lang="en-US" dirty="0"/>
              <a:t>Submit </a:t>
            </a:r>
            <a:r>
              <a:rPr lang="en-US" dirty="0">
                <a:solidFill>
                  <a:schemeClr val="dk1"/>
                </a:solidFill>
                <a:latin typeface="Georgia"/>
                <a:ea typeface="Georgia"/>
                <a:cs typeface="Georgia"/>
                <a:sym typeface="Georgia"/>
              </a:rPr>
              <a:t>deposits by </a:t>
            </a:r>
            <a:r>
              <a:rPr lang="en-US" u="sng" dirty="0">
                <a:solidFill>
                  <a:schemeClr val="dk1"/>
                </a:solidFill>
                <a:latin typeface="Georgia"/>
                <a:ea typeface="Georgia"/>
                <a:cs typeface="Georgia"/>
                <a:sym typeface="Georgia"/>
              </a:rPr>
              <a:t>12:00 noon on </a:t>
            </a:r>
            <a:r>
              <a:rPr lang="en-US" u="sng" dirty="0">
                <a:latin typeface="Georgia"/>
                <a:ea typeface="Georgia"/>
                <a:cs typeface="Georgia"/>
                <a:sym typeface="Georgia"/>
              </a:rPr>
              <a:t>Tuesday, June 30th </a:t>
            </a:r>
            <a:r>
              <a:rPr lang="en-US" dirty="0">
                <a:solidFill>
                  <a:schemeClr val="dk1"/>
                </a:solidFill>
                <a:latin typeface="Georgia"/>
                <a:ea typeface="Georgia"/>
                <a:cs typeface="Georgia"/>
                <a:sym typeface="Georgia"/>
              </a:rPr>
              <a:t>to ensure processing for FY26 </a:t>
            </a:r>
            <a:endParaRPr dirty="0"/>
          </a:p>
          <a:p>
            <a:pPr marL="0" lvl="0" indent="0" algn="l" rtl="0">
              <a:lnSpc>
                <a:spcPct val="100000"/>
              </a:lnSpc>
              <a:spcBef>
                <a:spcPts val="0"/>
              </a:spcBef>
              <a:spcAft>
                <a:spcPts val="0"/>
              </a:spcAft>
              <a:buSzPct val="177777"/>
              <a:buNone/>
            </a:pPr>
            <a:endParaRPr sz="1800" dirty="0">
              <a:solidFill>
                <a:srgbClr val="FF0000"/>
              </a:solidFill>
              <a:latin typeface="Georgia"/>
              <a:ea typeface="Georgia"/>
              <a:cs typeface="Georgia"/>
              <a:sym typeface="Georgia"/>
            </a:endParaRPr>
          </a:p>
        </p:txBody>
      </p:sp>
      <p:sp>
        <p:nvSpPr>
          <p:cNvPr id="358" name="Google Shape;358;p29"/>
          <p:cNvSpPr txBox="1"/>
          <p:nvPr/>
        </p:nvSpPr>
        <p:spPr>
          <a:xfrm>
            <a:off x="914400" y="3346847"/>
            <a:ext cx="4267200"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0000"/>
                </a:solidFill>
                <a:latin typeface="Georgia"/>
                <a:ea typeface="Georgia"/>
                <a:cs typeface="Georgia"/>
                <a:sym typeface="Georgia"/>
              </a:rPr>
              <a:t>The Cashier Office will process deposits through closing on June 30</a:t>
            </a:r>
            <a:r>
              <a:rPr lang="en-US" sz="1400" b="0" i="0" u="none" strike="noStrike" cap="none" baseline="30000" dirty="0">
                <a:solidFill>
                  <a:srgbClr val="FF0000"/>
                </a:solidFill>
                <a:latin typeface="Georgia"/>
                <a:ea typeface="Georgia"/>
                <a:cs typeface="Georgia"/>
                <a:sym typeface="Georgia"/>
              </a:rPr>
              <a:t>th</a:t>
            </a:r>
            <a:r>
              <a:rPr lang="en-US" sz="1400" b="0" i="0" u="none" strike="noStrike" cap="none" dirty="0">
                <a:solidFill>
                  <a:srgbClr val="FF0000"/>
                </a:solidFill>
                <a:latin typeface="Georgia"/>
                <a:ea typeface="Georgia"/>
                <a:cs typeface="Georgia"/>
                <a:sym typeface="Georgia"/>
              </a:rPr>
              <a:t> at 4:00; guarantee the FY26 deposits by getting your deposit in by June </a:t>
            </a:r>
            <a:r>
              <a:rPr lang="en-US" dirty="0">
                <a:solidFill>
                  <a:srgbClr val="FF0000"/>
                </a:solidFill>
                <a:latin typeface="Georgia"/>
                <a:ea typeface="Georgia"/>
                <a:cs typeface="Georgia"/>
                <a:sym typeface="Georgia"/>
              </a:rPr>
              <a:t>30</a:t>
            </a:r>
            <a:r>
              <a:rPr lang="en-US" sz="1400" b="0" i="0" u="none" strike="noStrike" cap="none" baseline="30000" dirty="0">
                <a:solidFill>
                  <a:srgbClr val="FF0000"/>
                </a:solidFill>
                <a:latin typeface="Georgia"/>
                <a:ea typeface="Georgia"/>
                <a:cs typeface="Georgia"/>
                <a:sym typeface="Georgia"/>
              </a:rPr>
              <a:t>th</a:t>
            </a:r>
            <a:r>
              <a:rPr lang="en-US" sz="1400" b="0" i="0" u="none" strike="noStrike" cap="none" dirty="0">
                <a:solidFill>
                  <a:srgbClr val="FF0000"/>
                </a:solidFill>
                <a:latin typeface="Georgia"/>
                <a:ea typeface="Georgia"/>
                <a:cs typeface="Georgia"/>
                <a:sym typeface="Georgia"/>
              </a:rPr>
              <a:t> at noon!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aphicFrame>
        <p:nvGraphicFramePr>
          <p:cNvPr id="356" name="Google Shape;356;p29" descr="The Cashier's Office is open 9AM to 3PM on Wednesday 6/24/26, Friday 6/26/26, Monday 6/29/26, Tuesday 6/30/26 but closed all day Thursday 6/25/26"/>
          <p:cNvGraphicFramePr/>
          <p:nvPr>
            <p:extLst>
              <p:ext uri="{D42A27DB-BD31-4B8C-83A1-F6EECF244321}">
                <p14:modId xmlns:p14="http://schemas.microsoft.com/office/powerpoint/2010/main" val="1892587516"/>
              </p:ext>
            </p:extLst>
          </p:nvPr>
        </p:nvGraphicFramePr>
        <p:xfrm>
          <a:off x="5494614" y="1945064"/>
          <a:ext cx="4038600" cy="2225100"/>
        </p:xfrm>
        <a:graphic>
          <a:graphicData uri="http://schemas.openxmlformats.org/drawingml/2006/table">
            <a:tbl>
              <a:tblPr firstRow="1" bandRow="1">
                <a:noFill/>
                <a:tableStyleId>{679236B6-F2A2-4810-B2B0-C6CF9245A548}</a:tableStyleId>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50">
                <a:tc gridSpan="3">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Hours of Operation</a:t>
                      </a:r>
                      <a:endParaRPr sz="1400" u="none" strike="noStrike" cap="none" dirty="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Wednesday</a:t>
                      </a:r>
                      <a:endParaRPr lang="en-US"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6/24/26</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9:00 AM to 3:00 PM</a:t>
                      </a:r>
                      <a:endParaRPr lang="en-US" sz="1400"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Thursday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6/25/26</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Closed</a:t>
                      </a:r>
                      <a:endParaRPr sz="14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Friday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6/26/26</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9:00 AM to 3:00 PM</a:t>
                      </a:r>
                      <a:endParaRPr sz="1400" u="none" strike="noStrike" cap="none"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Monday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6/29/26</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9:00 AM to 3:00 PM</a:t>
                      </a:r>
                      <a:endParaRPr sz="1400" u="none" strike="noStrike" cap="none"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Tuesday</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6/30/26</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F2A20"/>
                          </a:solidFill>
                          <a:latin typeface="Georgia"/>
                          <a:ea typeface="Georgia"/>
                          <a:cs typeface="Georgia"/>
                          <a:sym typeface="Georgia"/>
                        </a:rPr>
                        <a:t>9:00 AM to 3:00 PM</a:t>
                      </a:r>
                      <a:endParaRPr sz="140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
        <p:nvSpPr>
          <p:cNvPr id="357" name="Google Shape;357;p29"/>
          <p:cNvSpPr txBox="1"/>
          <p:nvPr/>
        </p:nvSpPr>
        <p:spPr>
          <a:xfrm>
            <a:off x="267878" y="4170164"/>
            <a:ext cx="8839200" cy="2590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720"/>
              <a:buFont typeface="Noto Sans Symbols"/>
              <a:buNone/>
            </a:pPr>
            <a:endParaRPr sz="2600" b="0" i="0" u="none" strike="noStrike" cap="none" dirty="0">
              <a:solidFill>
                <a:srgbClr val="FF0000"/>
              </a:solidFill>
              <a:latin typeface="Georgia"/>
              <a:ea typeface="Georgia"/>
              <a:cs typeface="Georgia"/>
              <a:sym typeface="Georgia"/>
            </a:endParaRPr>
          </a:p>
          <a:p>
            <a:pPr marL="457200" marR="0" lvl="0" indent="-457200" algn="l" rtl="0">
              <a:lnSpc>
                <a:spcPct val="100000"/>
              </a:lnSpc>
              <a:spcBef>
                <a:spcPts val="0"/>
              </a:spcBef>
              <a:spcAft>
                <a:spcPts val="0"/>
              </a:spcAft>
              <a:buClr>
                <a:schemeClr val="accent1"/>
              </a:buClr>
              <a:buSzPts val="2720"/>
              <a:buFont typeface="Arial"/>
              <a:buChar char="•"/>
            </a:pPr>
            <a:r>
              <a:rPr lang="en-US" sz="3200" b="0" i="0" u="none" strike="noStrike" cap="none" dirty="0">
                <a:solidFill>
                  <a:schemeClr val="dk1"/>
                </a:solidFill>
                <a:latin typeface="Georgia"/>
                <a:ea typeface="Georgia"/>
                <a:cs typeface="Georgia"/>
                <a:sym typeface="Georgia"/>
              </a:rPr>
              <a:t>Closing – done ONCE on Tuesday June 30th </a:t>
            </a:r>
            <a:endParaRPr sz="1400" b="0" i="0" u="none" strike="noStrike" cap="none" dirty="0">
              <a:solidFill>
                <a:srgbClr val="000000"/>
              </a:solidFill>
              <a:latin typeface="Arial"/>
              <a:ea typeface="Arial"/>
              <a:cs typeface="Arial"/>
              <a:sym typeface="Arial"/>
            </a:endParaRPr>
          </a:p>
          <a:p>
            <a:pPr marL="457200" marR="0" lvl="0" indent="-284480" algn="l" rtl="0">
              <a:lnSpc>
                <a:spcPct val="100000"/>
              </a:lnSpc>
              <a:spcBef>
                <a:spcPts val="0"/>
              </a:spcBef>
              <a:spcAft>
                <a:spcPts val="0"/>
              </a:spcAft>
              <a:buClr>
                <a:schemeClr val="accent1"/>
              </a:buClr>
              <a:buSzPts val="2720"/>
              <a:buFont typeface="Arial"/>
              <a:buNone/>
            </a:pPr>
            <a:endParaRPr sz="3200" b="0" i="0" u="none" strike="noStrike" cap="none" dirty="0">
              <a:solidFill>
                <a:schemeClr val="dk1"/>
              </a:solidFill>
              <a:latin typeface="Georgia"/>
              <a:ea typeface="Georgia"/>
              <a:cs typeface="Georgia"/>
              <a:sym typeface="Georgia"/>
            </a:endParaRPr>
          </a:p>
          <a:p>
            <a:pPr marL="457200" marR="0" lvl="0" indent="-457200" algn="l" rtl="0">
              <a:lnSpc>
                <a:spcPct val="100000"/>
              </a:lnSpc>
              <a:spcBef>
                <a:spcPts val="0"/>
              </a:spcBef>
              <a:spcAft>
                <a:spcPts val="0"/>
              </a:spcAft>
              <a:buClr>
                <a:schemeClr val="accent1"/>
              </a:buClr>
              <a:buSzPts val="2720"/>
              <a:buFont typeface="Arial"/>
              <a:buChar char="•"/>
            </a:pPr>
            <a:r>
              <a:rPr lang="en-US" sz="3200" b="0" i="0" u="none" strike="noStrike" cap="none" dirty="0">
                <a:solidFill>
                  <a:schemeClr val="dk1"/>
                </a:solidFill>
                <a:latin typeface="Georgia"/>
                <a:ea typeface="Georgia"/>
                <a:cs typeface="Georgia"/>
                <a:sym typeface="Georgia"/>
              </a:rPr>
              <a:t>No accruals/backdating on any deposits!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0"/>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000000"/>
              </a:buClr>
              <a:buSzPts val="1400"/>
              <a:buFont typeface="Georgia"/>
              <a:buNone/>
            </a:pPr>
            <a:r>
              <a:rPr lang="en-US"/>
              <a:t>Credit Card Receipts</a:t>
            </a:r>
            <a:endParaRPr/>
          </a:p>
        </p:txBody>
      </p:sp>
      <p:sp>
        <p:nvSpPr>
          <p:cNvPr id="364" name="Google Shape;364;p30"/>
          <p:cNvSpPr txBox="1">
            <a:spLocks noGrp="1"/>
          </p:cNvSpPr>
          <p:nvPr>
            <p:ph type="body" idx="1"/>
          </p:nvPr>
        </p:nvSpPr>
        <p:spPr>
          <a:xfrm>
            <a:off x="621030" y="2209800"/>
            <a:ext cx="8294370" cy="4191000"/>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SzPts val="2720"/>
              <a:buFont typeface="Arial"/>
              <a:buChar char="•"/>
            </a:pPr>
            <a:r>
              <a:rPr lang="en-US" sz="2400">
                <a:solidFill>
                  <a:schemeClr val="dk1"/>
                </a:solidFill>
                <a:latin typeface="Georgia"/>
                <a:ea typeface="Georgia"/>
                <a:cs typeface="Georgia"/>
                <a:sym typeface="Georgia"/>
              </a:rPr>
              <a:t>Credit Card receipts will be processed by the bank receipt date. </a:t>
            </a:r>
            <a:endParaRPr/>
          </a:p>
          <a:p>
            <a:pPr marL="457200" lvl="0" indent="-457200" algn="l" rtl="0">
              <a:lnSpc>
                <a:spcPct val="120000"/>
              </a:lnSpc>
              <a:spcBef>
                <a:spcPts val="0"/>
              </a:spcBef>
              <a:spcAft>
                <a:spcPts val="0"/>
              </a:spcAft>
              <a:buSzPts val="2720"/>
              <a:buFont typeface="Arial"/>
              <a:buChar char="•"/>
            </a:pPr>
            <a:r>
              <a:rPr lang="en-US" sz="2400">
                <a:solidFill>
                  <a:schemeClr val="dk1"/>
                </a:solidFill>
                <a:latin typeface="Georgia"/>
                <a:ea typeface="Georgia"/>
                <a:cs typeface="Georgia"/>
                <a:sym typeface="Georgia"/>
              </a:rPr>
              <a:t>Keep in mind the timing of receipt of funds – approximately 1-4 days after transaction.</a:t>
            </a:r>
            <a:endParaRPr sz="2400">
              <a:solidFill>
                <a:schemeClr val="dk1"/>
              </a:solidFill>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31"/>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Clr>
                <a:srgbClr val="000000"/>
              </a:buClr>
              <a:buSzPts val="1400"/>
              <a:buFont typeface="Georgia"/>
              <a:buNone/>
            </a:pPr>
            <a:r>
              <a:rPr lang="en-US" dirty="0"/>
              <a:t>Customer Accounts Receivable</a:t>
            </a:r>
            <a:endParaRPr dirty="0"/>
          </a:p>
        </p:txBody>
      </p:sp>
      <p:sp>
        <p:nvSpPr>
          <p:cNvPr id="370" name="Google Shape;370;p31"/>
          <p:cNvSpPr txBox="1">
            <a:spLocks noGrp="1"/>
          </p:cNvSpPr>
          <p:nvPr>
            <p:ph type="body" idx="1"/>
          </p:nvPr>
        </p:nvSpPr>
        <p:spPr>
          <a:xfrm>
            <a:off x="621030" y="2209800"/>
            <a:ext cx="8294370" cy="41910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2040"/>
              <a:buFont typeface="Arial"/>
              <a:buChar char="•"/>
            </a:pPr>
            <a:r>
              <a:rPr lang="en-US" sz="2400" dirty="0"/>
              <a:t>All University departments that provide goods and/or services to customers and invoice for goods/services, are required to utilize the central system Workday.  This process, </a:t>
            </a:r>
            <a:r>
              <a:rPr lang="en-US" sz="2400" i="1" dirty="0"/>
              <a:t>Customer Accounts Receivable</a:t>
            </a:r>
            <a:r>
              <a:rPr lang="en-US" sz="2400" dirty="0"/>
              <a:t>, ensures that all receivables are appropriately recorded to the University general ledger.</a:t>
            </a:r>
            <a:endParaRPr sz="2400" dirty="0"/>
          </a:p>
          <a:p>
            <a:pPr marL="342900" lvl="0" indent="-342900" algn="l" rtl="0">
              <a:lnSpc>
                <a:spcPct val="120000"/>
              </a:lnSpc>
              <a:spcBef>
                <a:spcPts val="0"/>
              </a:spcBef>
              <a:spcAft>
                <a:spcPts val="0"/>
              </a:spcAft>
              <a:buSzPts val="2040"/>
              <a:buFont typeface="Arial"/>
              <a:buChar char="•"/>
            </a:pPr>
            <a:r>
              <a:rPr lang="en-US" sz="2400" dirty="0"/>
              <a:t>If you need training, or a training refresher, contact Financial Services at </a:t>
            </a:r>
            <a:r>
              <a:rPr lang="en-US" sz="2400" dirty="0">
                <a:hlinkClick r:id="rId3"/>
              </a:rPr>
              <a:t>customeraccounts@brown.edu</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2"/>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000000"/>
              </a:buClr>
              <a:buSzPts val="1400"/>
              <a:buFont typeface="Georgia"/>
              <a:buNone/>
            </a:pPr>
            <a:r>
              <a:rPr lang="en-US" dirty="0"/>
              <a:t>Customer Accounts</a:t>
            </a:r>
            <a:endParaRPr dirty="0"/>
          </a:p>
        </p:txBody>
      </p:sp>
      <p:sp>
        <p:nvSpPr>
          <p:cNvPr id="376" name="Google Shape;376;p32"/>
          <p:cNvSpPr txBox="1">
            <a:spLocks noGrp="1"/>
          </p:cNvSpPr>
          <p:nvPr>
            <p:ph type="body" idx="1"/>
          </p:nvPr>
        </p:nvSpPr>
        <p:spPr>
          <a:xfrm>
            <a:off x="621025" y="2209800"/>
            <a:ext cx="8827800" cy="47370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20000"/>
              </a:lnSpc>
              <a:spcBef>
                <a:spcPts val="0"/>
              </a:spcBef>
              <a:spcAft>
                <a:spcPts val="0"/>
              </a:spcAft>
              <a:buSzPts val="2040"/>
              <a:buFont typeface="Arial"/>
              <a:buChar char="•"/>
            </a:pPr>
            <a:r>
              <a:rPr lang="en-US" sz="2400" dirty="0"/>
              <a:t>All customer invoices for FY26 must be created/submitted by June 30, 2026</a:t>
            </a:r>
            <a:endParaRPr sz="2400" dirty="0"/>
          </a:p>
          <a:p>
            <a:pPr marL="342900" lvl="0" indent="-342900" algn="l" rtl="0">
              <a:lnSpc>
                <a:spcPct val="120000"/>
              </a:lnSpc>
              <a:spcBef>
                <a:spcPts val="0"/>
              </a:spcBef>
              <a:spcAft>
                <a:spcPts val="0"/>
              </a:spcAft>
              <a:buSzPts val="2040"/>
              <a:buFont typeface="Arial"/>
              <a:buChar char="•"/>
            </a:pPr>
            <a:r>
              <a:rPr lang="en-US" sz="2400" dirty="0"/>
              <a:t>For FY27 -- beginning June 15, 2026, you may submit customer invoices with a date of July 1, 2026; this will reflect the revenue in FY27</a:t>
            </a:r>
            <a:endParaRPr dirty="0"/>
          </a:p>
          <a:p>
            <a:pPr marL="342900" lvl="0" indent="-342900" algn="l" rtl="0">
              <a:lnSpc>
                <a:spcPct val="120000"/>
              </a:lnSpc>
              <a:spcBef>
                <a:spcPts val="613"/>
              </a:spcBef>
              <a:spcAft>
                <a:spcPts val="0"/>
              </a:spcAft>
              <a:buSzPts val="2040"/>
              <a:buFont typeface="Arial"/>
              <a:buChar char="•"/>
            </a:pPr>
            <a:r>
              <a:rPr lang="en-US" sz="2400" dirty="0"/>
              <a:t>July 1, 2026, DO NOT backdate any customer invoices (normal policy) </a:t>
            </a:r>
            <a:endParaRPr dirty="0"/>
          </a:p>
          <a:p>
            <a:pPr marL="342900" lvl="0" indent="-342900" algn="l" rtl="0">
              <a:lnSpc>
                <a:spcPct val="120000"/>
              </a:lnSpc>
              <a:spcBef>
                <a:spcPts val="613"/>
              </a:spcBef>
              <a:spcAft>
                <a:spcPts val="0"/>
              </a:spcAft>
              <a:buSzPts val="2040"/>
              <a:buFont typeface="Arial"/>
              <a:buChar char="•"/>
            </a:pPr>
            <a:r>
              <a:rPr lang="en-US" sz="2400" dirty="0"/>
              <a:t>Accounts with balances over 180 days past will be reviewed with departments individually for potential write off in FY26</a:t>
            </a:r>
          </a:p>
          <a:p>
            <a:pPr marL="342900" lvl="0" indent="-342900" algn="l" rtl="0">
              <a:lnSpc>
                <a:spcPct val="120000"/>
              </a:lnSpc>
              <a:spcBef>
                <a:spcPts val="613"/>
              </a:spcBef>
              <a:spcAft>
                <a:spcPts val="0"/>
              </a:spcAft>
              <a:buSzPts val="2040"/>
              <a:buFont typeface="Arial"/>
              <a:buChar char="•"/>
            </a:pPr>
            <a:r>
              <a:rPr lang="en-US" sz="2400" dirty="0"/>
              <a:t>Brown University Health (BUH) now requires POs for payment; effective 7/1/26 any BUH customer invoice submitted without a PO will be sent back to the AR Coordinator.</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95B55-DAB0-45C0-AC70-A0621252E51B}"/>
              </a:ext>
            </a:extLst>
          </p:cNvPr>
          <p:cNvSpPr>
            <a:spLocks noGrp="1"/>
          </p:cNvSpPr>
          <p:nvPr>
            <p:ph type="title"/>
          </p:nvPr>
        </p:nvSpPr>
        <p:spPr/>
        <p:txBody>
          <a:bodyPr>
            <a:normAutofit fontScale="90000"/>
          </a:bodyPr>
          <a:lstStyle/>
          <a:p>
            <a:r>
              <a:rPr lang="en-US" dirty="0"/>
              <a:t>Bookstore Internal Service Deliveries (ISDs)</a:t>
            </a:r>
          </a:p>
        </p:txBody>
      </p:sp>
      <p:sp>
        <p:nvSpPr>
          <p:cNvPr id="7" name="Google Shape;370;p31">
            <a:extLst>
              <a:ext uri="{FF2B5EF4-FFF2-40B4-BE49-F238E27FC236}">
                <a16:creationId xmlns:a16="http://schemas.microsoft.com/office/drawing/2014/main" id="{23C790F4-2DE4-4FE7-AF38-5CDAABE8DBF4}"/>
              </a:ext>
            </a:extLst>
          </p:cNvPr>
          <p:cNvSpPr txBox="1">
            <a:spLocks noGrp="1"/>
          </p:cNvSpPr>
          <p:nvPr>
            <p:ph type="body" idx="1"/>
          </p:nvPr>
        </p:nvSpPr>
        <p:spPr>
          <a:xfrm>
            <a:off x="621030" y="2209800"/>
            <a:ext cx="8294370" cy="41910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2040"/>
              <a:buFont typeface="Arial"/>
              <a:buChar char="•"/>
            </a:pPr>
            <a:r>
              <a:rPr lang="en-US" sz="2400" dirty="0"/>
              <a:t>ISDs replace IPRs to create a streamlined process for departmental charges at the bookstore </a:t>
            </a:r>
          </a:p>
          <a:p>
            <a:pPr marL="342900" lvl="0" indent="-342900" algn="l" rtl="0">
              <a:lnSpc>
                <a:spcPct val="120000"/>
              </a:lnSpc>
              <a:spcBef>
                <a:spcPts val="0"/>
              </a:spcBef>
              <a:spcAft>
                <a:spcPts val="0"/>
              </a:spcAft>
              <a:buSzPts val="2040"/>
              <a:buFont typeface="Arial"/>
              <a:buChar char="•"/>
            </a:pPr>
            <a:r>
              <a:rPr lang="en-US" sz="2400" dirty="0"/>
              <a:t>All ISDs dated on/before June 30, 2026 </a:t>
            </a:r>
            <a:r>
              <a:rPr lang="en-US" sz="2400" b="1" dirty="0"/>
              <a:t>must be approved by cost center managers by 4:00 July 9, 2026</a:t>
            </a:r>
            <a:endParaRPr b="1" dirty="0"/>
          </a:p>
        </p:txBody>
      </p:sp>
    </p:spTree>
    <p:extLst>
      <p:ext uri="{BB962C8B-B14F-4D97-AF65-F5344CB8AC3E}">
        <p14:creationId xmlns:p14="http://schemas.microsoft.com/office/powerpoint/2010/main" val="335118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txBox="1">
            <a:spLocks noGrp="1"/>
          </p:cNvSpPr>
          <p:nvPr>
            <p:ph type="title"/>
          </p:nvPr>
        </p:nvSpPr>
        <p:spPr>
          <a:xfrm>
            <a:off x="1447800" y="1371600"/>
            <a:ext cx="7848600" cy="1219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a:solidFill>
                  <a:srgbClr val="940719"/>
                </a:solidFill>
              </a:rPr>
              <a:t>General Accounting</a:t>
            </a:r>
            <a:endParaRPr>
              <a:solidFill>
                <a:srgbClr val="940719"/>
              </a:solidFill>
            </a:endParaRPr>
          </a:p>
        </p:txBody>
      </p:sp>
      <p:sp>
        <p:nvSpPr>
          <p:cNvPr id="383" name="Google Shape;383;p33"/>
          <p:cNvSpPr txBox="1">
            <a:spLocks noGrp="1"/>
          </p:cNvSpPr>
          <p:nvPr>
            <p:ph type="subTitle" idx="1"/>
          </p:nvPr>
        </p:nvSpPr>
        <p:spPr>
          <a:xfrm>
            <a:off x="1432560" y="3048000"/>
            <a:ext cx="4739640" cy="2223796"/>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2295"/>
              <a:buFont typeface="Arial"/>
              <a:buChar char="•"/>
            </a:pPr>
            <a:r>
              <a:rPr lang="en-US"/>
              <a:t>Journal Entries</a:t>
            </a:r>
            <a:endParaRPr/>
          </a:p>
          <a:p>
            <a:pPr marL="457200" lvl="0" indent="-457200" algn="l" rtl="0">
              <a:lnSpc>
                <a:spcPct val="100000"/>
              </a:lnSpc>
              <a:spcBef>
                <a:spcPts val="613"/>
              </a:spcBef>
              <a:spcAft>
                <a:spcPts val="0"/>
              </a:spcAft>
              <a:buSzPts val="2295"/>
              <a:buFont typeface="Arial"/>
              <a:buChar char="•"/>
            </a:pPr>
            <a:r>
              <a:rPr lang="en-US"/>
              <a:t>Deficit Balances</a:t>
            </a:r>
            <a:endParaRPr/>
          </a:p>
          <a:p>
            <a:pPr marL="457200" lvl="0" indent="-457200" algn="l" rtl="0">
              <a:lnSpc>
                <a:spcPct val="100000"/>
              </a:lnSpc>
              <a:spcBef>
                <a:spcPts val="613"/>
              </a:spcBef>
              <a:spcAft>
                <a:spcPts val="0"/>
              </a:spcAft>
              <a:buSzPts val="2295"/>
              <a:buFont typeface="Arial"/>
              <a:buChar char="•"/>
            </a:pPr>
            <a:r>
              <a:rPr lang="en-US"/>
              <a:t>Workday Allocations</a:t>
            </a:r>
            <a:endParaRPr/>
          </a:p>
          <a:p>
            <a:pPr marL="0" lvl="0" indent="0" algn="l" rtl="0">
              <a:lnSpc>
                <a:spcPct val="100000"/>
              </a:lnSpc>
              <a:spcBef>
                <a:spcPts val="613"/>
              </a:spcBef>
              <a:spcAft>
                <a:spcPts val="0"/>
              </a:spcAft>
              <a:buSzPts val="2295"/>
              <a:buNone/>
            </a:pPr>
            <a:endParaRPr/>
          </a:p>
        </p:txBody>
      </p:sp>
      <p:sp>
        <p:nvSpPr>
          <p:cNvPr id="384" name="Google Shape;384;p33"/>
          <p:cNvSpPr txBox="1">
            <a:spLocks noGrp="1"/>
          </p:cNvSpPr>
          <p:nvPr>
            <p:ph type="body" idx="3"/>
          </p:nvPr>
        </p:nvSpPr>
        <p:spPr>
          <a:xfrm>
            <a:off x="1432560" y="5271796"/>
            <a:ext cx="6873240" cy="381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530"/>
              <a:buFont typeface="Georgia"/>
              <a:buNone/>
            </a:pPr>
            <a:r>
              <a:rPr lang="en-US" i="1" dirty="0">
                <a:latin typeface="Georgia"/>
                <a:ea typeface="Georgia"/>
                <a:cs typeface="Georgia"/>
                <a:sym typeface="Georgia"/>
              </a:rPr>
              <a:t>Nichole Curley, Associate Controller</a:t>
            </a:r>
            <a:endParaRPr dirty="0"/>
          </a:p>
          <a:p>
            <a:pPr marL="0" lvl="0" indent="0" algn="l" rtl="0">
              <a:lnSpc>
                <a:spcPct val="80000"/>
              </a:lnSpc>
              <a:spcBef>
                <a:spcPts val="613"/>
              </a:spcBef>
              <a:spcAft>
                <a:spcPts val="0"/>
              </a:spcAft>
              <a:buSzPts val="1530"/>
              <a:buFont typeface="Arial"/>
              <a:buNone/>
            </a:pPr>
            <a:endParaRPr i="1" dirty="0">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34"/>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Journals - integrations</a:t>
            </a:r>
            <a:endParaRPr/>
          </a:p>
        </p:txBody>
      </p:sp>
      <p:sp>
        <p:nvSpPr>
          <p:cNvPr id="391" name="Google Shape;391;p34"/>
          <p:cNvSpPr txBox="1">
            <a:spLocks noGrp="1"/>
          </p:cNvSpPr>
          <p:nvPr>
            <p:ph type="body" idx="1"/>
          </p:nvPr>
        </p:nvSpPr>
        <p:spPr>
          <a:xfrm>
            <a:off x="609600" y="2209800"/>
            <a:ext cx="8382000" cy="4724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040"/>
              <a:buFont typeface="Arial"/>
              <a:buChar char="•"/>
            </a:pPr>
            <a:r>
              <a:rPr lang="en-US" sz="2400" dirty="0"/>
              <a:t>All integrations / internal service journal entries will be recorded by July 15th</a:t>
            </a:r>
            <a:endParaRPr dirty="0"/>
          </a:p>
          <a:p>
            <a:pPr marL="342900" lvl="0" indent="-213359" algn="l" rtl="0">
              <a:lnSpc>
                <a:spcPct val="100000"/>
              </a:lnSpc>
              <a:spcBef>
                <a:spcPts val="613"/>
              </a:spcBef>
              <a:spcAft>
                <a:spcPts val="0"/>
              </a:spcAft>
              <a:buSzPts val="2040"/>
              <a:buFont typeface="Arial"/>
              <a:buNone/>
            </a:pPr>
            <a:endParaRPr sz="2400" dirty="0"/>
          </a:p>
          <a:p>
            <a:pPr marL="342900" lvl="0" indent="-342900" algn="l" rtl="0">
              <a:lnSpc>
                <a:spcPct val="100000"/>
              </a:lnSpc>
              <a:spcBef>
                <a:spcPts val="613"/>
              </a:spcBef>
              <a:spcAft>
                <a:spcPts val="0"/>
              </a:spcAft>
              <a:buSzPts val="2040"/>
              <a:buFont typeface="Arial"/>
              <a:buChar char="•"/>
            </a:pPr>
            <a:r>
              <a:rPr lang="en-US" sz="2400" dirty="0"/>
              <a:t>These include the following internal charges:</a:t>
            </a:r>
            <a:endParaRPr dirty="0"/>
          </a:p>
          <a:p>
            <a:pPr marL="681038" lvl="1" indent="-342900" algn="l" rtl="0">
              <a:lnSpc>
                <a:spcPct val="100000"/>
              </a:lnSpc>
              <a:spcBef>
                <a:spcPts val="388"/>
              </a:spcBef>
              <a:spcAft>
                <a:spcPts val="0"/>
              </a:spcAft>
              <a:buSzPts val="2040"/>
              <a:buFont typeface="Arial"/>
              <a:buChar char="•"/>
            </a:pPr>
            <a:r>
              <a:rPr lang="en-US" sz="2400" dirty="0" err="1"/>
              <a:t>Planon</a:t>
            </a:r>
            <a:r>
              <a:rPr lang="en-US" sz="2400" dirty="0"/>
              <a:t>		Pinnacle (CIS Wireless/Telephone)</a:t>
            </a:r>
            <a:endParaRPr dirty="0"/>
          </a:p>
          <a:p>
            <a:pPr marL="681038" lvl="1" indent="-342900" algn="l" rtl="0">
              <a:lnSpc>
                <a:spcPct val="100000"/>
              </a:lnSpc>
              <a:spcBef>
                <a:spcPts val="388"/>
              </a:spcBef>
              <a:spcAft>
                <a:spcPts val="0"/>
              </a:spcAft>
              <a:buSzPts val="2040"/>
              <a:buFont typeface="Arial"/>
              <a:buChar char="•"/>
            </a:pPr>
            <a:r>
              <a:rPr lang="en-US" sz="2400" dirty="0"/>
              <a:t>Bookstore	Dining</a:t>
            </a:r>
            <a:endParaRPr dirty="0"/>
          </a:p>
          <a:p>
            <a:pPr marL="681038" lvl="1" indent="-342900" algn="l" rtl="0">
              <a:lnSpc>
                <a:spcPct val="100000"/>
              </a:lnSpc>
              <a:spcBef>
                <a:spcPts val="388"/>
              </a:spcBef>
              <a:spcAft>
                <a:spcPts val="0"/>
              </a:spcAft>
              <a:buSzPts val="2040"/>
              <a:buFont typeface="Arial"/>
              <a:buChar char="•"/>
            </a:pPr>
            <a:r>
              <a:rPr lang="en-US" sz="2400" dirty="0"/>
              <a:t>Graphics	Airgas, etc.</a:t>
            </a:r>
            <a:endParaRPr dirty="0"/>
          </a:p>
          <a:p>
            <a:pPr marL="338138" lvl="1" indent="0" algn="l" rtl="0">
              <a:lnSpc>
                <a:spcPct val="100000"/>
              </a:lnSpc>
              <a:spcBef>
                <a:spcPts val="388"/>
              </a:spcBef>
              <a:spcAft>
                <a:spcPts val="0"/>
              </a:spcAft>
              <a:buSzPts val="2040"/>
              <a:buNone/>
            </a:pPr>
            <a:endParaRP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E9F7F-A190-41AE-BCEC-4A656A54ECFF}"/>
              </a:ext>
            </a:extLst>
          </p:cNvPr>
          <p:cNvSpPr>
            <a:spLocks noGrp="1"/>
          </p:cNvSpPr>
          <p:nvPr>
            <p:ph type="title"/>
          </p:nvPr>
        </p:nvSpPr>
        <p:spPr/>
        <p:txBody>
          <a:bodyPr/>
          <a:lstStyle/>
          <a:p>
            <a:r>
              <a:rPr lang="en-US" dirty="0"/>
              <a:t>Internal Service Deliveries- ISDs</a:t>
            </a:r>
          </a:p>
        </p:txBody>
      </p:sp>
      <p:sp>
        <p:nvSpPr>
          <p:cNvPr id="2" name="Text Placeholder 1">
            <a:extLst>
              <a:ext uri="{FF2B5EF4-FFF2-40B4-BE49-F238E27FC236}">
                <a16:creationId xmlns:a16="http://schemas.microsoft.com/office/drawing/2014/main" id="{2D8616DA-9F7D-47DC-9261-B5AFDBE0B54D}"/>
              </a:ext>
            </a:extLst>
          </p:cNvPr>
          <p:cNvSpPr>
            <a:spLocks noGrp="1"/>
          </p:cNvSpPr>
          <p:nvPr>
            <p:ph type="body" idx="1"/>
          </p:nvPr>
        </p:nvSpPr>
        <p:spPr>
          <a:xfrm>
            <a:off x="609600" y="2045616"/>
            <a:ext cx="8336436" cy="4888584"/>
          </a:xfrm>
        </p:spPr>
        <p:txBody>
          <a:bodyPr>
            <a:normAutofit fontScale="92500" lnSpcReduction="20000"/>
          </a:bodyPr>
          <a:lstStyle/>
          <a:p>
            <a:pPr marL="342900" indent="-342900">
              <a:spcBef>
                <a:spcPts val="0"/>
              </a:spcBef>
              <a:buSzPts val="2040"/>
              <a:buFont typeface="Arial"/>
              <a:buChar char="•"/>
            </a:pPr>
            <a:r>
              <a:rPr lang="en-US" sz="2400" dirty="0"/>
              <a:t>Cost Center Managers and Grant Managers will need to review and approve purchases in Workday from the Brown Bookstore that are charged to the cost centers or grants they support. These items will be identified as </a:t>
            </a:r>
            <a:r>
              <a:rPr lang="en-US" sz="2400" b="1" dirty="0"/>
              <a:t>Internal Service Delivery (ISD) </a:t>
            </a:r>
            <a:r>
              <a:rPr lang="en-US" sz="2400" dirty="0"/>
              <a:t>events</a:t>
            </a:r>
          </a:p>
          <a:p>
            <a:pPr marL="342900" indent="-342900">
              <a:spcBef>
                <a:spcPts val="0"/>
              </a:spcBef>
              <a:buSzPts val="2040"/>
              <a:buFont typeface="Arial"/>
              <a:buChar char="•"/>
            </a:pPr>
            <a:endParaRPr lang="en-US" sz="2400" dirty="0"/>
          </a:p>
          <a:p>
            <a:pPr marL="342900" indent="-342900">
              <a:spcBef>
                <a:spcPts val="0"/>
              </a:spcBef>
              <a:buSzPts val="2040"/>
              <a:buFont typeface="Arial"/>
              <a:buChar char="•"/>
            </a:pPr>
            <a:r>
              <a:rPr lang="en-US" sz="2400" dirty="0"/>
              <a:t>Refer to the Workday Job Aid “</a:t>
            </a:r>
            <a:r>
              <a:rPr lang="en-US" sz="2400" dirty="0">
                <a:hlinkClick r:id="rId2"/>
              </a:rPr>
              <a:t>Reviewing and Approving Internal Bookstore Purchases</a:t>
            </a:r>
            <a:r>
              <a:rPr lang="en-US" sz="2400" dirty="0"/>
              <a:t>” </a:t>
            </a:r>
          </a:p>
          <a:p>
            <a:pPr marL="0" indent="0">
              <a:spcBef>
                <a:spcPts val="0"/>
              </a:spcBef>
              <a:buSzPts val="2040"/>
              <a:buNone/>
            </a:pPr>
            <a:endParaRPr lang="en-US" sz="2400" dirty="0"/>
          </a:p>
          <a:p>
            <a:pPr marL="342900" indent="-342900">
              <a:spcBef>
                <a:spcPts val="0"/>
              </a:spcBef>
              <a:buSzPts val="2040"/>
              <a:buFont typeface="Arial"/>
              <a:buChar char="•"/>
            </a:pPr>
            <a:r>
              <a:rPr lang="en-US" sz="2400" dirty="0"/>
              <a:t>Reference </a:t>
            </a:r>
            <a:r>
              <a:rPr lang="en-US" sz="2400" dirty="0">
                <a:hlinkClick r:id="rId3"/>
              </a:rPr>
              <a:t>Internal Service Delivery (ISD) FAQs</a:t>
            </a:r>
            <a:endParaRPr lang="en-US" sz="2400" dirty="0"/>
          </a:p>
          <a:p>
            <a:pPr marL="0" indent="0">
              <a:spcBef>
                <a:spcPts val="0"/>
              </a:spcBef>
              <a:buSzPts val="2040"/>
              <a:buNone/>
            </a:pPr>
            <a:r>
              <a:rPr lang="en-US" sz="2400" dirty="0"/>
              <a:t> </a:t>
            </a:r>
          </a:p>
          <a:p>
            <a:pPr marL="342900" indent="-342900">
              <a:spcBef>
                <a:spcPts val="0"/>
              </a:spcBef>
              <a:buSzPts val="2040"/>
              <a:buFont typeface="Arial"/>
              <a:buChar char="•"/>
            </a:pPr>
            <a:r>
              <a:rPr lang="en-US" sz="2400" dirty="0"/>
              <a:t>Use the report “Find Internal Service Delivery Lines for Organization” to locate ISDs in progress</a:t>
            </a:r>
          </a:p>
          <a:p>
            <a:pPr marL="0" indent="0">
              <a:spcBef>
                <a:spcPts val="0"/>
              </a:spcBef>
              <a:buSzPts val="2040"/>
              <a:buNone/>
            </a:pPr>
            <a:endParaRPr lang="en-US" sz="2400" dirty="0"/>
          </a:p>
          <a:p>
            <a:pPr marL="342900" indent="-342900">
              <a:spcBef>
                <a:spcPts val="0"/>
              </a:spcBef>
              <a:buSzPts val="2040"/>
              <a:buFont typeface="Arial"/>
              <a:buChar char="•"/>
            </a:pPr>
            <a:r>
              <a:rPr lang="en-US" sz="2400" dirty="0"/>
              <a:t>All questions related to ISDs can be directed to </a:t>
            </a:r>
            <a:r>
              <a:rPr lang="en-US" sz="2400" dirty="0">
                <a:hlinkClick r:id="rId4">
                  <a:extLst>
                    <a:ext uri="{A12FA001-AC4F-418D-AE19-62706E023703}">
                      <ahyp:hlinkClr xmlns:ahyp="http://schemas.microsoft.com/office/drawing/2018/hyperlinkcolor" val="tx"/>
                    </a:ext>
                  </a:extLst>
                </a:hlinkClick>
              </a:rPr>
              <a:t>accounting@brown.edu</a:t>
            </a:r>
            <a:endParaRPr lang="en-US" sz="2400" dirty="0"/>
          </a:p>
          <a:p>
            <a:pPr marL="342900" indent="-342900">
              <a:spcBef>
                <a:spcPts val="0"/>
              </a:spcBef>
              <a:buSzPts val="2040"/>
              <a:buFont typeface="Arial"/>
              <a:buChar char="•"/>
            </a:pPr>
            <a:endParaRPr lang="en-US" sz="2400" dirty="0"/>
          </a:p>
        </p:txBody>
      </p:sp>
    </p:spTree>
    <p:extLst>
      <p:ext uri="{BB962C8B-B14F-4D97-AF65-F5344CB8AC3E}">
        <p14:creationId xmlns:p14="http://schemas.microsoft.com/office/powerpoint/2010/main" val="32349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4"/>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dirty="0"/>
              <a:t>Year-end close for Brown</a:t>
            </a:r>
            <a:endParaRPr dirty="0"/>
          </a:p>
        </p:txBody>
      </p:sp>
      <p:sp>
        <p:nvSpPr>
          <p:cNvPr id="135" name="Google Shape;135;p4"/>
          <p:cNvSpPr txBox="1">
            <a:spLocks noGrp="1"/>
          </p:cNvSpPr>
          <p:nvPr>
            <p:ph type="body" idx="1"/>
          </p:nvPr>
        </p:nvSpPr>
        <p:spPr>
          <a:xfrm>
            <a:off x="609600" y="1937173"/>
            <a:ext cx="8991600" cy="1187027"/>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2040"/>
              <a:buFont typeface="Arial"/>
              <a:buChar char="•"/>
            </a:pPr>
            <a:r>
              <a:rPr lang="en-US" sz="2400" dirty="0"/>
              <a:t>No significant change in process from prior year</a:t>
            </a:r>
            <a:endParaRPr dirty="0"/>
          </a:p>
          <a:p>
            <a:pPr marL="342900" lvl="0" indent="-342900" algn="l" rtl="0">
              <a:lnSpc>
                <a:spcPct val="120000"/>
              </a:lnSpc>
              <a:spcBef>
                <a:spcPts val="613"/>
              </a:spcBef>
              <a:spcAft>
                <a:spcPts val="0"/>
              </a:spcAft>
              <a:buSzPts val="2040"/>
              <a:buFont typeface="Arial"/>
              <a:buChar char="•"/>
            </a:pPr>
            <a:r>
              <a:rPr lang="en-US" sz="2400" dirty="0"/>
              <a:t>Don’t wait until July! </a:t>
            </a:r>
            <a:endParaRPr dirty="0"/>
          </a:p>
        </p:txBody>
      </p:sp>
      <p:pic>
        <p:nvPicPr>
          <p:cNvPr id="138" name="Google Shape;138;p4" descr="An exhausted worker hunched over binders holding a cup of coffee and a clock"/>
          <p:cNvPicPr preferRelativeResize="0"/>
          <p:nvPr/>
        </p:nvPicPr>
        <p:blipFill rotWithShape="1">
          <a:blip r:embed="rId3">
            <a:alphaModFix/>
          </a:blip>
          <a:srcRect/>
          <a:stretch/>
        </p:blipFill>
        <p:spPr>
          <a:xfrm>
            <a:off x="2139042" y="3416654"/>
            <a:ext cx="4794319" cy="319305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35"/>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Journal Entries – Year-end timing</a:t>
            </a:r>
            <a:endParaRPr/>
          </a:p>
        </p:txBody>
      </p:sp>
      <p:sp>
        <p:nvSpPr>
          <p:cNvPr id="399" name="Google Shape;399;p35"/>
          <p:cNvSpPr txBox="1">
            <a:spLocks noGrp="1"/>
          </p:cNvSpPr>
          <p:nvPr>
            <p:ph type="body" idx="1"/>
          </p:nvPr>
        </p:nvSpPr>
        <p:spPr>
          <a:xfrm>
            <a:off x="576942" y="1914848"/>
            <a:ext cx="8414657" cy="5019352"/>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SzPct val="85000"/>
              <a:buFont typeface="Arial"/>
              <a:buChar char="•"/>
            </a:pPr>
            <a:r>
              <a:rPr lang="en-US" sz="2400" dirty="0"/>
              <a:t>FY26 journals will be accepted by the Controller’s Office until 4:00 pm on July 20th</a:t>
            </a:r>
            <a:endParaRPr sz="2400" dirty="0"/>
          </a:p>
          <a:p>
            <a:pPr marL="342900" lvl="0" indent="-342900" algn="l" rtl="0">
              <a:lnSpc>
                <a:spcPct val="100000"/>
              </a:lnSpc>
              <a:spcBef>
                <a:spcPts val="613"/>
              </a:spcBef>
              <a:spcAft>
                <a:spcPts val="0"/>
              </a:spcAft>
              <a:buSzPct val="85000"/>
              <a:buFont typeface="Arial"/>
              <a:buChar char="•"/>
            </a:pPr>
            <a:r>
              <a:rPr lang="en-US" sz="2400" dirty="0"/>
              <a:t>Be careful with dates on journal entries and include the appropriate fiscal year in the header and memo fields to expedite posting entries!</a:t>
            </a:r>
            <a:endParaRPr dirty="0"/>
          </a:p>
          <a:p>
            <a:pPr marL="342900" lvl="0" indent="-342900" algn="l" rtl="0">
              <a:lnSpc>
                <a:spcPct val="100000"/>
              </a:lnSpc>
              <a:spcBef>
                <a:spcPts val="613"/>
              </a:spcBef>
              <a:spcAft>
                <a:spcPts val="0"/>
              </a:spcAft>
              <a:buSzPct val="85000"/>
              <a:buFont typeface="Arial"/>
              <a:buChar char="•"/>
            </a:pPr>
            <a:r>
              <a:rPr lang="en-US" sz="2400" dirty="0"/>
              <a:t>Salesforce reminder (need to manually populate the date, please backdate if appropriate).</a:t>
            </a:r>
            <a:endParaRPr dirty="0"/>
          </a:p>
          <a:p>
            <a:pPr marL="342900" lvl="0" indent="-342900" algn="l" rtl="0">
              <a:lnSpc>
                <a:spcPct val="100000"/>
              </a:lnSpc>
              <a:spcBef>
                <a:spcPts val="613"/>
              </a:spcBef>
              <a:spcAft>
                <a:spcPts val="0"/>
              </a:spcAft>
              <a:buSzPct val="85000"/>
              <a:buFont typeface="Arial"/>
              <a:buChar char="•"/>
            </a:pPr>
            <a:r>
              <a:rPr lang="en-US" sz="2400" dirty="0"/>
              <a:t>To expedite posting JE’s submitted in July, please clearly indicate the fiscal year in the memo:</a:t>
            </a:r>
            <a:endParaRPr dirty="0"/>
          </a:p>
          <a:p>
            <a:pPr marL="781432" lvl="1" indent="-242505" algn="l" rtl="0">
              <a:lnSpc>
                <a:spcPct val="100000"/>
              </a:lnSpc>
              <a:spcBef>
                <a:spcPts val="388"/>
              </a:spcBef>
              <a:spcAft>
                <a:spcPts val="0"/>
              </a:spcAft>
              <a:buSzPct val="85000"/>
              <a:buFont typeface="Arial"/>
              <a:buNone/>
            </a:pPr>
            <a:endParaRPr sz="2400" b="1" u="sng" dirty="0"/>
          </a:p>
          <a:p>
            <a:pPr marL="681039" lvl="1" indent="-342900" algn="l" rtl="0">
              <a:lnSpc>
                <a:spcPct val="100000"/>
              </a:lnSpc>
              <a:spcBef>
                <a:spcPts val="388"/>
              </a:spcBef>
              <a:spcAft>
                <a:spcPts val="0"/>
              </a:spcAft>
              <a:buSzPct val="85000"/>
              <a:buFont typeface="Arial"/>
              <a:buChar char="•"/>
            </a:pPr>
            <a:r>
              <a:rPr lang="en-US" sz="2400" b="1" u="sng" dirty="0"/>
              <a:t>FY26 Entries</a:t>
            </a:r>
            <a:r>
              <a:rPr lang="en-US" sz="2400" dirty="0"/>
              <a:t>: </a:t>
            </a:r>
            <a:endParaRPr dirty="0"/>
          </a:p>
          <a:p>
            <a:pPr marL="971550" lvl="2" indent="-342900" algn="l" rtl="0">
              <a:lnSpc>
                <a:spcPct val="100000"/>
              </a:lnSpc>
              <a:spcBef>
                <a:spcPts val="388"/>
              </a:spcBef>
              <a:spcAft>
                <a:spcPts val="0"/>
              </a:spcAft>
              <a:buSzPct val="85000"/>
              <a:buFont typeface="Arial"/>
              <a:buChar char="•"/>
            </a:pPr>
            <a:r>
              <a:rPr lang="en-US" sz="2400" dirty="0"/>
              <a:t>Backdate </a:t>
            </a:r>
            <a:r>
              <a:rPr lang="en-US" sz="2400" b="1" dirty="0"/>
              <a:t>to 6/30/26</a:t>
            </a:r>
            <a:endParaRPr sz="2400" dirty="0"/>
          </a:p>
          <a:p>
            <a:pPr marL="971550" lvl="2" indent="-342900" algn="l" rtl="0">
              <a:lnSpc>
                <a:spcPct val="100000"/>
              </a:lnSpc>
              <a:spcBef>
                <a:spcPts val="388"/>
              </a:spcBef>
              <a:spcAft>
                <a:spcPts val="0"/>
              </a:spcAft>
              <a:buSzPct val="85000"/>
              <a:buFont typeface="Arial"/>
              <a:buChar char="•"/>
            </a:pPr>
            <a:r>
              <a:rPr lang="en-US" sz="2400" b="1" dirty="0"/>
              <a:t>Add “FY26 entry” in Salesforce header and memo field</a:t>
            </a:r>
            <a:endParaRPr dirty="0"/>
          </a:p>
          <a:p>
            <a:pPr marL="681039" lvl="1" indent="-342900" algn="l" rtl="0">
              <a:lnSpc>
                <a:spcPct val="100000"/>
              </a:lnSpc>
              <a:spcBef>
                <a:spcPts val="388"/>
              </a:spcBef>
              <a:spcAft>
                <a:spcPts val="0"/>
              </a:spcAft>
              <a:buSzPct val="85000"/>
              <a:buFont typeface="Arial"/>
              <a:buChar char="•"/>
            </a:pPr>
            <a:r>
              <a:rPr lang="en-US" sz="2400" b="1" u="sng" dirty="0"/>
              <a:t>FY27 Entries</a:t>
            </a:r>
            <a:r>
              <a:rPr lang="en-US" sz="2400" dirty="0"/>
              <a:t>: </a:t>
            </a:r>
            <a:endParaRPr dirty="0"/>
          </a:p>
          <a:p>
            <a:pPr marL="971550" lvl="2" indent="-342900" algn="l" rtl="0">
              <a:lnSpc>
                <a:spcPct val="100000"/>
              </a:lnSpc>
              <a:spcBef>
                <a:spcPts val="388"/>
              </a:spcBef>
              <a:spcAft>
                <a:spcPts val="0"/>
              </a:spcAft>
              <a:buSzPct val="85000"/>
              <a:buFont typeface="Arial"/>
              <a:buChar char="•"/>
            </a:pPr>
            <a:r>
              <a:rPr lang="en-US" sz="2400" dirty="0"/>
              <a:t> </a:t>
            </a:r>
            <a:r>
              <a:rPr lang="en-US" sz="2500" dirty="0"/>
              <a:t>Date 7/1/26 or later</a:t>
            </a:r>
            <a:endParaRPr sz="2500" dirty="0"/>
          </a:p>
          <a:p>
            <a:pPr marL="971550" lvl="2" indent="-342953" algn="l" rtl="0">
              <a:lnSpc>
                <a:spcPct val="100000"/>
              </a:lnSpc>
              <a:spcBef>
                <a:spcPts val="388"/>
              </a:spcBef>
              <a:spcAft>
                <a:spcPts val="0"/>
              </a:spcAft>
              <a:buSzPct val="85000"/>
              <a:buFont typeface="Arial"/>
              <a:buChar char="•"/>
            </a:pPr>
            <a:r>
              <a:rPr lang="en-US" sz="2500" dirty="0"/>
              <a:t> Add “FY27 entry” in Salesforce header and memo field</a:t>
            </a:r>
            <a:endParaRPr sz="2500" dirty="0"/>
          </a:p>
          <a:p>
            <a:pPr marL="443294" lvl="0" indent="-242506" algn="l" rtl="0">
              <a:lnSpc>
                <a:spcPct val="100000"/>
              </a:lnSpc>
              <a:spcBef>
                <a:spcPts val="613"/>
              </a:spcBef>
              <a:spcAft>
                <a:spcPts val="0"/>
              </a:spcAft>
              <a:buSzPct val="85000"/>
              <a:buFont typeface="Arial"/>
              <a:buNone/>
            </a:pPr>
            <a:endParaRPr sz="2400" dirty="0"/>
          </a:p>
          <a:p>
            <a:pPr marL="342900" lvl="0" indent="-342900" algn="l" rtl="0">
              <a:lnSpc>
                <a:spcPct val="100000"/>
              </a:lnSpc>
              <a:spcBef>
                <a:spcPts val="613"/>
              </a:spcBef>
              <a:spcAft>
                <a:spcPts val="0"/>
              </a:spcAft>
              <a:buSzPct val="85000"/>
              <a:buFont typeface="Arial"/>
              <a:buChar char="•"/>
            </a:pPr>
            <a:r>
              <a:rPr lang="en-US" sz="2400" dirty="0"/>
              <a:t>The Controller’s Office will complete its review and approval by July 21</a:t>
            </a:r>
            <a:r>
              <a:rPr lang="en-US" sz="2400" baseline="30000" dirty="0"/>
              <a:t>st</a:t>
            </a:r>
            <a:r>
              <a:rPr lang="en-US" sz="2400" dirty="0"/>
              <a:t> (all operating fund activity should be complete).</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36"/>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Deficit Balances</a:t>
            </a:r>
            <a:endParaRPr/>
          </a:p>
        </p:txBody>
      </p:sp>
      <p:sp>
        <p:nvSpPr>
          <p:cNvPr id="407" name="Google Shape;407;p36"/>
          <p:cNvSpPr txBox="1">
            <a:spLocks noGrp="1"/>
          </p:cNvSpPr>
          <p:nvPr>
            <p:ph type="body" idx="1"/>
          </p:nvPr>
        </p:nvSpPr>
        <p:spPr>
          <a:xfrm>
            <a:off x="609600" y="2209800"/>
            <a:ext cx="8382000" cy="4724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2040"/>
              <a:buFont typeface="Arial"/>
              <a:buChar char="•"/>
            </a:pPr>
            <a:r>
              <a:rPr lang="en-US" sz="2400" dirty="0"/>
              <a:t>Endowments, spendable gifts and agency funds in deficit must be covered by another funding source. </a:t>
            </a:r>
            <a:endParaRPr dirty="0"/>
          </a:p>
          <a:p>
            <a:pPr marL="472440" lvl="0" indent="-213360" algn="l" rtl="0">
              <a:lnSpc>
                <a:spcPct val="100000"/>
              </a:lnSpc>
              <a:spcBef>
                <a:spcPts val="613"/>
              </a:spcBef>
              <a:spcAft>
                <a:spcPts val="0"/>
              </a:spcAft>
              <a:buSzPts val="2040"/>
              <a:buFont typeface="Arial"/>
              <a:buNone/>
            </a:pPr>
            <a:endParaRPr sz="2400" dirty="0"/>
          </a:p>
          <a:p>
            <a:pPr marL="342900" lvl="0" indent="-342900" algn="l" rtl="0">
              <a:lnSpc>
                <a:spcPct val="100000"/>
              </a:lnSpc>
              <a:spcBef>
                <a:spcPts val="613"/>
              </a:spcBef>
              <a:spcAft>
                <a:spcPts val="0"/>
              </a:spcAft>
              <a:buSzPts val="2040"/>
              <a:buFont typeface="Arial"/>
              <a:buChar char="•"/>
            </a:pPr>
            <a:r>
              <a:rPr lang="en-US" sz="2400" dirty="0"/>
              <a:t>Please contact Maureen Moran, Director of Gifts and Endowments at </a:t>
            </a:r>
            <a:r>
              <a:rPr lang="en-US" sz="2400" u="sng" dirty="0">
                <a:solidFill>
                  <a:schemeClr val="hlink"/>
                </a:solidFill>
                <a:hlinkClick r:id="rId3"/>
              </a:rPr>
              <a:t>maureen_moran@brown.edu</a:t>
            </a:r>
            <a:r>
              <a:rPr lang="en-US" sz="2400" dirty="0"/>
              <a:t> for assistance with identifying alternative funding sources or for questions regarding gift or endowment terms.</a:t>
            </a:r>
            <a:endParaRPr dirty="0"/>
          </a:p>
          <a:p>
            <a:pPr marL="342900" lvl="0" indent="-213359" algn="l" rtl="0">
              <a:lnSpc>
                <a:spcPct val="100000"/>
              </a:lnSpc>
              <a:spcBef>
                <a:spcPts val="613"/>
              </a:spcBef>
              <a:spcAft>
                <a:spcPts val="0"/>
              </a:spcAft>
              <a:buSzPts val="2040"/>
              <a:buFont typeface="Arial"/>
              <a:buNone/>
            </a:pPr>
            <a:endParaRPr sz="2400" dirty="0"/>
          </a:p>
          <a:p>
            <a:pPr marL="342900" lvl="0" indent="-342900" algn="l" rtl="0">
              <a:lnSpc>
                <a:spcPct val="100000"/>
              </a:lnSpc>
              <a:spcBef>
                <a:spcPts val="613"/>
              </a:spcBef>
              <a:spcAft>
                <a:spcPts val="0"/>
              </a:spcAft>
              <a:buSzPts val="2040"/>
              <a:buFont typeface="Arial"/>
              <a:buChar char="•"/>
            </a:pPr>
            <a:r>
              <a:rPr lang="en-US" sz="2400" dirty="0"/>
              <a:t>Helpful Workday reports:</a:t>
            </a:r>
            <a:endParaRPr dirty="0"/>
          </a:p>
          <a:p>
            <a:pPr marL="681038" lvl="1" indent="-342900" algn="l" rtl="0">
              <a:lnSpc>
                <a:spcPct val="100000"/>
              </a:lnSpc>
              <a:spcBef>
                <a:spcPts val="388"/>
              </a:spcBef>
              <a:spcAft>
                <a:spcPts val="0"/>
              </a:spcAft>
              <a:buSzPts val="2040"/>
              <a:buFont typeface="Arial"/>
              <a:buChar char="•"/>
            </a:pPr>
            <a:r>
              <a:rPr lang="en-US" sz="2400" dirty="0"/>
              <a:t>Endowment Income Report</a:t>
            </a:r>
            <a:endParaRPr dirty="0"/>
          </a:p>
          <a:p>
            <a:pPr marL="681038" lvl="1" indent="-342900" algn="l" rtl="0">
              <a:lnSpc>
                <a:spcPct val="100000"/>
              </a:lnSpc>
              <a:spcBef>
                <a:spcPts val="388"/>
              </a:spcBef>
              <a:spcAft>
                <a:spcPts val="0"/>
              </a:spcAft>
              <a:buSzPts val="2040"/>
              <a:buFont typeface="Arial"/>
              <a:buChar char="•"/>
            </a:pPr>
            <a:r>
              <a:rPr lang="en-US" sz="2400" dirty="0"/>
              <a:t>Spendable Gift Report</a:t>
            </a:r>
            <a:endParaRPr dirty="0"/>
          </a:p>
          <a:p>
            <a:pPr marL="681038" lvl="1" indent="-342900" algn="l" rtl="0">
              <a:lnSpc>
                <a:spcPct val="100000"/>
              </a:lnSpc>
              <a:spcBef>
                <a:spcPts val="388"/>
              </a:spcBef>
              <a:spcAft>
                <a:spcPts val="0"/>
              </a:spcAft>
              <a:buSzPts val="2040"/>
              <a:buFont typeface="Arial"/>
              <a:buChar char="•"/>
            </a:pPr>
            <a:r>
              <a:rPr lang="en-US" sz="2400" dirty="0"/>
              <a:t>Agency Account Report </a:t>
            </a:r>
            <a:endParaRPr dirty="0"/>
          </a:p>
          <a:p>
            <a:pPr marL="579438" lvl="1" indent="-111758" algn="l" rtl="0">
              <a:lnSpc>
                <a:spcPct val="100000"/>
              </a:lnSpc>
              <a:spcBef>
                <a:spcPts val="388"/>
              </a:spcBef>
              <a:spcAft>
                <a:spcPts val="0"/>
              </a:spcAft>
              <a:buSzPts val="2040"/>
              <a:buFont typeface="Georgia"/>
              <a:buNone/>
            </a:pPr>
            <a:endParaRPr sz="2400" dirty="0"/>
          </a:p>
          <a:p>
            <a:pPr marL="0" lvl="0" indent="0" algn="l" rtl="0">
              <a:lnSpc>
                <a:spcPct val="100000"/>
              </a:lnSpc>
              <a:spcBef>
                <a:spcPts val="613"/>
              </a:spcBef>
              <a:spcAft>
                <a:spcPts val="0"/>
              </a:spcAft>
              <a:buSzPts val="2040"/>
              <a:buNone/>
            </a:pPr>
            <a:endParaRPr sz="2400" dirty="0"/>
          </a:p>
          <a:p>
            <a:pPr marL="0" lvl="0" indent="0" algn="l" rtl="0">
              <a:lnSpc>
                <a:spcPct val="100000"/>
              </a:lnSpc>
              <a:spcBef>
                <a:spcPts val="613"/>
              </a:spcBef>
              <a:spcAft>
                <a:spcPts val="0"/>
              </a:spcAft>
              <a:buSzPts val="2040"/>
              <a:buNone/>
            </a:pPr>
            <a:endParaRPr sz="2400" dirty="0"/>
          </a:p>
          <a:p>
            <a:pPr marL="579438" lvl="1" indent="-111758" algn="l" rtl="0">
              <a:lnSpc>
                <a:spcPct val="100000"/>
              </a:lnSpc>
              <a:spcBef>
                <a:spcPts val="388"/>
              </a:spcBef>
              <a:spcAft>
                <a:spcPts val="0"/>
              </a:spcAft>
              <a:buSzPts val="2040"/>
              <a:buFont typeface="Georgia"/>
              <a:buNone/>
            </a:pPr>
            <a:endParaRPr sz="2400" dirty="0"/>
          </a:p>
          <a:p>
            <a:pPr marL="579438" lvl="1" indent="-111758" algn="l" rtl="0">
              <a:lnSpc>
                <a:spcPct val="100000"/>
              </a:lnSpc>
              <a:spcBef>
                <a:spcPts val="388"/>
              </a:spcBef>
              <a:spcAft>
                <a:spcPts val="0"/>
              </a:spcAft>
              <a:buSzPts val="2040"/>
              <a:buFont typeface="Georgia"/>
              <a:buNone/>
            </a:pPr>
            <a:endParaRP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5" name="Google Shape;415;p37"/>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Other Helpful Reports</a:t>
            </a:r>
            <a:endParaRPr/>
          </a:p>
        </p:txBody>
      </p:sp>
      <p:sp>
        <p:nvSpPr>
          <p:cNvPr id="414" name="Google Shape;414;p37"/>
          <p:cNvSpPr txBox="1">
            <a:spLocks noGrp="1"/>
          </p:cNvSpPr>
          <p:nvPr>
            <p:ph type="body" idx="1"/>
          </p:nvPr>
        </p:nvSpPr>
        <p:spPr>
          <a:xfrm>
            <a:off x="609600" y="2209800"/>
            <a:ext cx="8686800" cy="4572000"/>
          </a:xfrm>
          <a:prstGeom prst="rect">
            <a:avLst/>
          </a:prstGeom>
          <a:noFill/>
          <a:ln>
            <a:noFill/>
          </a:ln>
        </p:spPr>
        <p:txBody>
          <a:bodyPr spcFirstLastPara="1" wrap="square" lIns="91425" tIns="45700" rIns="91425" bIns="45700" anchor="t" anchorCtr="0">
            <a:normAutofit/>
          </a:bodyPr>
          <a:lstStyle/>
          <a:p>
            <a:pPr marL="457200" lvl="1" indent="-457200" algn="l" rtl="0">
              <a:lnSpc>
                <a:spcPct val="100000"/>
              </a:lnSpc>
              <a:spcBef>
                <a:spcPts val="0"/>
              </a:spcBef>
              <a:spcAft>
                <a:spcPts val="0"/>
              </a:spcAft>
              <a:buClr>
                <a:schemeClr val="accent1"/>
              </a:buClr>
              <a:buSzPts val="2210"/>
              <a:buFont typeface="Arial"/>
              <a:buChar char="•"/>
            </a:pPr>
            <a:r>
              <a:rPr lang="en-US" dirty="0"/>
              <a:t>Manager Activity Report – Actuals </a:t>
            </a:r>
            <a:endParaRPr dirty="0"/>
          </a:p>
          <a:p>
            <a:pPr marL="457200" lvl="1" indent="-457200" algn="l" rtl="0">
              <a:lnSpc>
                <a:spcPct val="100000"/>
              </a:lnSpc>
              <a:spcBef>
                <a:spcPts val="613"/>
              </a:spcBef>
              <a:spcAft>
                <a:spcPts val="0"/>
              </a:spcAft>
              <a:buClr>
                <a:schemeClr val="accent1"/>
              </a:buClr>
              <a:buSzPts val="2210"/>
              <a:buFont typeface="Arial"/>
              <a:buChar char="•"/>
            </a:pPr>
            <a:r>
              <a:rPr lang="en-US" dirty="0"/>
              <a:t>Manager Activity (Excl. Sponsored Activities) </a:t>
            </a:r>
            <a:endParaRPr dirty="0"/>
          </a:p>
          <a:p>
            <a:pPr marL="457200" lvl="1" indent="-457200" algn="l" rtl="0">
              <a:lnSpc>
                <a:spcPct val="100000"/>
              </a:lnSpc>
              <a:spcBef>
                <a:spcPts val="613"/>
              </a:spcBef>
              <a:spcAft>
                <a:spcPts val="0"/>
              </a:spcAft>
              <a:buClr>
                <a:schemeClr val="accent1"/>
              </a:buClr>
              <a:buSzPts val="2210"/>
              <a:buFont typeface="Arial"/>
              <a:buChar char="•"/>
            </a:pPr>
            <a:r>
              <a:rPr lang="en-US" dirty="0"/>
              <a:t>Select Balance Sheet for Managers </a:t>
            </a:r>
            <a:endParaRPr dirty="0"/>
          </a:p>
          <a:p>
            <a:pPr marL="457200" lvl="1" indent="-457200" algn="l" rtl="0">
              <a:lnSpc>
                <a:spcPct val="100000"/>
              </a:lnSpc>
              <a:spcBef>
                <a:spcPts val="613"/>
              </a:spcBef>
              <a:spcAft>
                <a:spcPts val="0"/>
              </a:spcAft>
              <a:buClr>
                <a:schemeClr val="accent1"/>
              </a:buClr>
              <a:buSzPts val="2210"/>
              <a:buFont typeface="Arial"/>
              <a:buChar char="•"/>
            </a:pPr>
            <a:r>
              <a:rPr lang="en-US" dirty="0"/>
              <a:t>Sponsored Award Budget to Actuals </a:t>
            </a:r>
            <a:endParaRPr dirty="0"/>
          </a:p>
          <a:p>
            <a:pPr marL="457200" lvl="1" indent="-457200" algn="l" rtl="0">
              <a:lnSpc>
                <a:spcPct val="100000"/>
              </a:lnSpc>
              <a:spcBef>
                <a:spcPts val="613"/>
              </a:spcBef>
              <a:spcAft>
                <a:spcPts val="0"/>
              </a:spcAft>
              <a:buClr>
                <a:schemeClr val="accent1"/>
              </a:buClr>
              <a:buSzPts val="2210"/>
              <a:buFont typeface="Arial"/>
              <a:buChar char="•"/>
            </a:pPr>
            <a:r>
              <a:rPr lang="en-US" dirty="0"/>
              <a:t>Sponsored Award(s) Activity – Actuals </a:t>
            </a:r>
            <a:endParaRPr dirty="0"/>
          </a:p>
          <a:p>
            <a:pPr marL="457200" lvl="1" indent="-457200" algn="l" rtl="0">
              <a:lnSpc>
                <a:spcPct val="100000"/>
              </a:lnSpc>
              <a:spcBef>
                <a:spcPts val="613"/>
              </a:spcBef>
              <a:spcAft>
                <a:spcPts val="0"/>
              </a:spcAft>
              <a:buClr>
                <a:schemeClr val="accent1"/>
              </a:buClr>
              <a:buSzPts val="2210"/>
              <a:buFont typeface="Arial"/>
              <a:buChar char="•"/>
            </a:pPr>
            <a:r>
              <a:rPr lang="en-US" dirty="0"/>
              <a:t>Payroll Actuals by Cost Center (With Worktags) </a:t>
            </a:r>
            <a:endParaRPr dirty="0"/>
          </a:p>
          <a:p>
            <a:pPr marL="457200" lvl="1" indent="-457200" algn="l" rtl="0">
              <a:lnSpc>
                <a:spcPct val="100000"/>
              </a:lnSpc>
              <a:spcBef>
                <a:spcPts val="613"/>
              </a:spcBef>
              <a:spcAft>
                <a:spcPts val="0"/>
              </a:spcAft>
              <a:buClr>
                <a:schemeClr val="accent1"/>
              </a:buClr>
              <a:buSzPts val="2210"/>
              <a:buFont typeface="Arial"/>
              <a:buChar char="•"/>
            </a:pPr>
            <a:r>
              <a:rPr lang="en-US" dirty="0"/>
              <a:t>In Progress Payroll Actuals by Cost Center (All Organizations)</a:t>
            </a:r>
          </a:p>
          <a:p>
            <a:pPr marL="457200" lvl="1" indent="-457200">
              <a:spcBef>
                <a:spcPts val="613"/>
              </a:spcBef>
              <a:buClr>
                <a:schemeClr val="accent1"/>
              </a:buClr>
              <a:buFont typeface="Arial"/>
              <a:buChar char="•"/>
            </a:pPr>
            <a:r>
              <a:rPr lang="en-US" dirty="0"/>
              <a:t>Find Internal Service Delivery Lines for Organization</a:t>
            </a: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38"/>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dirty="0"/>
              <a:t>Designated Funds Transfers (DFTs)</a:t>
            </a:r>
            <a:endParaRPr dirty="0"/>
          </a:p>
        </p:txBody>
      </p:sp>
      <p:sp>
        <p:nvSpPr>
          <p:cNvPr id="422" name="Google Shape;422;p38"/>
          <p:cNvSpPr txBox="1">
            <a:spLocks noGrp="1"/>
          </p:cNvSpPr>
          <p:nvPr>
            <p:ph type="body" idx="1"/>
          </p:nvPr>
        </p:nvSpPr>
        <p:spPr>
          <a:xfrm>
            <a:off x="457200" y="1981200"/>
            <a:ext cx="8763000" cy="5105400"/>
          </a:xfrm>
          <a:prstGeom prst="rect">
            <a:avLst/>
          </a:prstGeom>
          <a:noFill/>
          <a:ln>
            <a:noFill/>
          </a:ln>
        </p:spPr>
        <p:txBody>
          <a:bodyPr spcFirstLastPara="1" wrap="square" lIns="91425" tIns="45700" rIns="91425" bIns="45700" anchor="t" anchorCtr="0">
            <a:normAutofit/>
          </a:bodyPr>
          <a:lstStyle/>
          <a:p>
            <a:pPr marL="457200" lvl="0" indent="-457200" algn="l" rtl="0">
              <a:lnSpc>
                <a:spcPct val="110000"/>
              </a:lnSpc>
              <a:spcBef>
                <a:spcPts val="0"/>
              </a:spcBef>
              <a:spcAft>
                <a:spcPts val="0"/>
              </a:spcAft>
              <a:buSzPts val="1700"/>
              <a:buFont typeface="Arial"/>
              <a:buChar char="•"/>
            </a:pPr>
            <a:r>
              <a:rPr lang="en-US" sz="2000" dirty="0"/>
              <a:t>DFTs are only applicable to specific departments that need to close out funds  (you know who you are) </a:t>
            </a:r>
            <a:endParaRPr dirty="0"/>
          </a:p>
          <a:p>
            <a:pPr marL="457200" lvl="0" indent="-457200" algn="l" rtl="0">
              <a:lnSpc>
                <a:spcPct val="110000"/>
              </a:lnSpc>
              <a:spcBef>
                <a:spcPts val="613"/>
              </a:spcBef>
              <a:spcAft>
                <a:spcPts val="0"/>
              </a:spcAft>
              <a:buSzPts val="1700"/>
              <a:buFont typeface="Arial"/>
              <a:buChar char="•"/>
            </a:pPr>
            <a:r>
              <a:rPr lang="en-US" sz="2000" dirty="0"/>
              <a:t>When submitting DFTs in Salesforce, remember to use the drop down menu to select the journal source “Designated Funds Transfer” and use spend category 9310 </a:t>
            </a:r>
            <a:endParaRPr lang="en-US" dirty="0"/>
          </a:p>
          <a:p>
            <a:pPr marL="0" lvl="0" indent="0" algn="l" rtl="0">
              <a:lnSpc>
                <a:spcPct val="110000"/>
              </a:lnSpc>
              <a:spcBef>
                <a:spcPts val="613"/>
              </a:spcBef>
              <a:spcAft>
                <a:spcPts val="0"/>
              </a:spcAft>
              <a:buSzPts val="1700"/>
              <a:buNone/>
            </a:pPr>
            <a:endParaRPr lang="en-US" sz="2000" dirty="0"/>
          </a:p>
          <a:p>
            <a:pPr marL="457200" lvl="0" indent="-457200" algn="l" rtl="0">
              <a:lnSpc>
                <a:spcPct val="110000"/>
              </a:lnSpc>
              <a:spcBef>
                <a:spcPts val="613"/>
              </a:spcBef>
              <a:spcAft>
                <a:spcPts val="0"/>
              </a:spcAft>
              <a:buSzPts val="1700"/>
              <a:buFont typeface="Arial"/>
              <a:buChar char="•"/>
            </a:pPr>
            <a:r>
              <a:rPr lang="en-US" sz="2000" dirty="0"/>
              <a:t>DFTs route first to Budget office for approval and then to general accounting</a:t>
            </a:r>
            <a:endParaRPr dirty="0"/>
          </a:p>
          <a:p>
            <a:pPr marL="457200" lvl="0" indent="-457200" algn="l" rtl="0">
              <a:lnSpc>
                <a:spcPct val="110000"/>
              </a:lnSpc>
              <a:spcBef>
                <a:spcPts val="613"/>
              </a:spcBef>
              <a:spcAft>
                <a:spcPts val="0"/>
              </a:spcAft>
              <a:buSzPts val="1700"/>
              <a:buFont typeface="Arial"/>
              <a:buChar char="•"/>
            </a:pPr>
            <a:r>
              <a:rPr lang="en-US" sz="2000" dirty="0"/>
              <a:t>FY26 designated fund transfers reserve journal entries (FD130 – reserves) will be accepted by the Budget / Controller’s Office until 4:00 pm on July 23rd</a:t>
            </a:r>
            <a:endParaRPr dirty="0"/>
          </a:p>
          <a:p>
            <a:pPr marL="457200" lvl="0" indent="-457200" algn="l" rtl="0">
              <a:lnSpc>
                <a:spcPct val="110000"/>
              </a:lnSpc>
              <a:spcBef>
                <a:spcPts val="613"/>
              </a:spcBef>
              <a:spcAft>
                <a:spcPts val="0"/>
              </a:spcAft>
              <a:buSzPts val="1700"/>
              <a:buFont typeface="Arial"/>
              <a:buChar char="•"/>
            </a:pPr>
            <a:r>
              <a:rPr lang="en-US" sz="2000" dirty="0"/>
              <a:t>Units will be contacted by the Budget / Controller’s office if any additional adjustments need to be made</a:t>
            </a:r>
            <a:endParaRPr dirty="0"/>
          </a:p>
        </p:txBody>
      </p:sp>
      <p:pic>
        <p:nvPicPr>
          <p:cNvPr id="424" name="Google Shape;424;p38" descr="Salesforce Journal Source drop down menu displaying &quot;Designated Fund Transfers (FD130 Entries)&quot;"/>
          <p:cNvPicPr preferRelativeResize="0"/>
          <p:nvPr/>
        </p:nvPicPr>
        <p:blipFill rotWithShape="1">
          <a:blip r:embed="rId3">
            <a:alphaModFix/>
          </a:blip>
          <a:srcRect/>
          <a:stretch/>
        </p:blipFill>
        <p:spPr>
          <a:xfrm>
            <a:off x="990600" y="3886200"/>
            <a:ext cx="6276975" cy="304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39"/>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Workday Allocations</a:t>
            </a:r>
            <a:endParaRPr/>
          </a:p>
        </p:txBody>
      </p:sp>
      <p:sp>
        <p:nvSpPr>
          <p:cNvPr id="431" name="Google Shape;431;p39"/>
          <p:cNvSpPr txBox="1">
            <a:spLocks noGrp="1"/>
          </p:cNvSpPr>
          <p:nvPr>
            <p:ph type="body" idx="1"/>
          </p:nvPr>
        </p:nvSpPr>
        <p:spPr>
          <a:xfrm>
            <a:off x="609600" y="2209800"/>
            <a:ext cx="8382000" cy="4724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040"/>
              <a:buFont typeface="Arial"/>
              <a:buChar char="•"/>
            </a:pPr>
            <a:r>
              <a:rPr lang="en-US" sz="2400" dirty="0"/>
              <a:t>Facilities and sold service related allocations will be run by the Controller’s Office by July 21</a:t>
            </a:r>
            <a:r>
              <a:rPr lang="en-US" sz="2400" baseline="30000" dirty="0"/>
              <a:t>st</a:t>
            </a:r>
            <a:endParaRPr dirty="0"/>
          </a:p>
          <a:p>
            <a:pPr marL="342900" lvl="0" indent="-213359" algn="l" rtl="0">
              <a:lnSpc>
                <a:spcPct val="100000"/>
              </a:lnSpc>
              <a:spcBef>
                <a:spcPts val="613"/>
              </a:spcBef>
              <a:spcAft>
                <a:spcPts val="0"/>
              </a:spcAft>
              <a:buSzPts val="2040"/>
              <a:buFont typeface="Arial"/>
              <a:buNone/>
            </a:pPr>
            <a:endParaRPr sz="2400" dirty="0"/>
          </a:p>
          <a:p>
            <a:pPr marL="342900" lvl="0" indent="-342900" algn="l" rtl="0">
              <a:lnSpc>
                <a:spcPct val="100000"/>
              </a:lnSpc>
              <a:spcBef>
                <a:spcPts val="613"/>
              </a:spcBef>
              <a:spcAft>
                <a:spcPts val="0"/>
              </a:spcAft>
              <a:buSzPts val="2040"/>
              <a:buFont typeface="Arial"/>
              <a:buChar char="•"/>
            </a:pPr>
            <a:r>
              <a:rPr lang="en-US" sz="2400" dirty="0"/>
              <a:t>Reserves – Allocations to close out cost centers to reserves (FD130) will also be run by the Controller’s office by July 21st </a:t>
            </a:r>
            <a:endParaRPr dirty="0"/>
          </a:p>
          <a:p>
            <a:pPr marL="342900" lvl="0" indent="-213359" algn="l" rtl="0">
              <a:lnSpc>
                <a:spcPct val="100000"/>
              </a:lnSpc>
              <a:spcBef>
                <a:spcPts val="613"/>
              </a:spcBef>
              <a:spcAft>
                <a:spcPts val="0"/>
              </a:spcAft>
              <a:buSzPts val="2040"/>
              <a:buFont typeface="Arial"/>
              <a:buNone/>
            </a:pPr>
            <a:endParaRPr sz="2400" dirty="0">
              <a:highlight>
                <a:srgbClr val="FFFF00"/>
              </a:highlight>
            </a:endParaRPr>
          </a:p>
          <a:p>
            <a:pPr marL="342900" lvl="0" indent="-342900" algn="l" rtl="0">
              <a:lnSpc>
                <a:spcPct val="100000"/>
              </a:lnSpc>
              <a:spcBef>
                <a:spcPts val="613"/>
              </a:spcBef>
              <a:spcAft>
                <a:spcPts val="0"/>
              </a:spcAft>
              <a:buSzPts val="2040"/>
              <a:buFont typeface="Arial"/>
              <a:buChar char="•"/>
            </a:pPr>
            <a:r>
              <a:rPr lang="en-US" sz="2400" b="1" i="1" u="sng" dirty="0"/>
              <a:t>Note</a:t>
            </a:r>
            <a:r>
              <a:rPr lang="en-US" sz="2400" b="1" i="1" dirty="0"/>
              <a:t>: Workday will be unavailable Saturday July 18</a:t>
            </a:r>
            <a:r>
              <a:rPr lang="en-US" sz="2400" b="1" i="1" baseline="30000" dirty="0"/>
              <a:t>th </a:t>
            </a:r>
            <a:r>
              <a:rPr lang="en-US" sz="2400" b="1" i="1" dirty="0"/>
              <a:t> from 2 am to</a:t>
            </a:r>
            <a:r>
              <a:rPr lang="en-US" sz="2400" b="1" i="1" dirty="0">
                <a:solidFill>
                  <a:schemeClr val="accent5"/>
                </a:solidFill>
              </a:rPr>
              <a:t> </a:t>
            </a:r>
            <a:r>
              <a:rPr lang="en-US" sz="2400" b="1" i="1" dirty="0"/>
              <a:t>1 pm for scheduled maintenance.</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aphicFrame>
        <p:nvGraphicFramePr>
          <p:cNvPr id="437" name="Google Shape;437;p40"/>
          <p:cNvGraphicFramePr/>
          <p:nvPr>
            <p:extLst>
              <p:ext uri="{D42A27DB-BD31-4B8C-83A1-F6EECF244321}">
                <p14:modId xmlns:p14="http://schemas.microsoft.com/office/powerpoint/2010/main" val="3011014602"/>
              </p:ext>
            </p:extLst>
          </p:nvPr>
        </p:nvGraphicFramePr>
        <p:xfrm>
          <a:off x="189713" y="797482"/>
          <a:ext cx="9265371" cy="6479490"/>
        </p:xfrm>
        <a:graphic>
          <a:graphicData uri="http://schemas.openxmlformats.org/drawingml/2006/table">
            <a:tbl>
              <a:tblPr firstRow="1" bandRow="1">
                <a:noFill/>
                <a:tableStyleId>{679236B6-F2A2-4810-B2B0-C6CF9245A548}</a:tableStyleId>
              </a:tblPr>
              <a:tblGrid>
                <a:gridCol w="1003748">
                  <a:extLst>
                    <a:ext uri="{9D8B030D-6E8A-4147-A177-3AD203B41FA5}">
                      <a16:colId xmlns:a16="http://schemas.microsoft.com/office/drawing/2014/main" val="20000"/>
                    </a:ext>
                  </a:extLst>
                </a:gridCol>
                <a:gridCol w="8261623">
                  <a:extLst>
                    <a:ext uri="{9D8B030D-6E8A-4147-A177-3AD203B41FA5}">
                      <a16:colId xmlns:a16="http://schemas.microsoft.com/office/drawing/2014/main" val="20001"/>
                    </a:ext>
                  </a:extLst>
                </a:gridCol>
              </a:tblGrid>
              <a:tr h="368058">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t>Table: Summary of Key Dates</a:t>
                      </a:r>
                      <a:endParaRPr sz="1800" u="none" strike="noStrike" cap="none" dirty="0"/>
                    </a:p>
                  </a:txBody>
                  <a:tcPr marL="91450" marR="91450" marT="45725" marB="45725"/>
                </a:tc>
                <a:extLst>
                  <a:ext uri="{0D108BD9-81ED-4DB2-BD59-A6C34878D82A}">
                    <a16:rowId xmlns:a16="http://schemas.microsoft.com/office/drawing/2014/main" val="10000"/>
                  </a:ext>
                </a:extLst>
              </a:tr>
              <a:tr h="1049837">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Through </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June 30, 2026</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1. Memo noting FY27 payments now through June 30, should state: “PREPAID FY27”</a:t>
                      </a:r>
                      <a:endParaRPr sz="1400" u="none" strike="noStrike" cap="none" dirty="0"/>
                    </a:p>
                    <a:p>
                      <a:pPr marL="0" marR="0" lvl="0" indent="0" algn="l" rtl="0">
                        <a:lnSpc>
                          <a:spcPct val="100000"/>
                        </a:lnSpc>
                        <a:spcBef>
                          <a:spcPts val="0"/>
                        </a:spcBef>
                        <a:spcAft>
                          <a:spcPts val="0"/>
                        </a:spcAft>
                        <a:buClr>
                          <a:schemeClr val="dk1"/>
                        </a:buClr>
                        <a:buSzPts val="1600"/>
                        <a:buFont typeface="Georgia"/>
                        <a:buNone/>
                      </a:pPr>
                      <a:r>
                        <a:rPr lang="en-US" sz="1600" i="0" u="none" strike="noStrike" cap="none" dirty="0"/>
                        <a:t>2. Departments must close completed Purchase Orders</a:t>
                      </a:r>
                      <a:endParaRPr sz="1400" u="none" strike="noStrike" cap="none" dirty="0"/>
                    </a:p>
                    <a:p>
                      <a:pPr marL="0" marR="0" lvl="0" indent="0" algn="l" rtl="0">
                        <a:lnSpc>
                          <a:spcPct val="100000"/>
                        </a:lnSpc>
                        <a:spcBef>
                          <a:spcPts val="0"/>
                        </a:spcBef>
                        <a:spcAft>
                          <a:spcPts val="0"/>
                        </a:spcAft>
                        <a:buClr>
                          <a:schemeClr val="dk1"/>
                        </a:buClr>
                        <a:buSzPts val="1600"/>
                        <a:buFont typeface="Georgia"/>
                        <a:buNone/>
                      </a:pPr>
                      <a:r>
                        <a:rPr lang="en-US" sz="1600" i="0" u="none" strike="noStrike" cap="none" dirty="0"/>
                        <a:t>3. Create receipt ASAP on goods received by June 30</a:t>
                      </a:r>
                      <a:r>
                        <a:rPr lang="en-US" sz="1600" i="0" u="none" strike="noStrike" cap="none" baseline="30000" dirty="0"/>
                        <a:t>th</a:t>
                      </a:r>
                      <a:endParaRPr sz="1400" u="none" strike="noStrike" cap="none" dirty="0"/>
                    </a:p>
                  </a:txBody>
                  <a:tcPr marL="91450" marR="91450" marT="45725" marB="45725"/>
                </a:tc>
                <a:extLst>
                  <a:ext uri="{0D108BD9-81ED-4DB2-BD59-A6C34878D82A}">
                    <a16:rowId xmlns:a16="http://schemas.microsoft.com/office/drawing/2014/main" val="10001"/>
                  </a:ext>
                </a:extLst>
              </a:tr>
              <a:tr h="329956">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June 30</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Deposits must be made by 12:00 pm</a:t>
                      </a:r>
                      <a:endParaRPr sz="1600" u="none" strike="noStrike" cap="none" dirty="0"/>
                    </a:p>
                  </a:txBody>
                  <a:tcPr marL="91450" marR="91450" marT="45725" marB="45725"/>
                </a:tc>
                <a:extLst>
                  <a:ext uri="{0D108BD9-81ED-4DB2-BD59-A6C34878D82A}">
                    <a16:rowId xmlns:a16="http://schemas.microsoft.com/office/drawing/2014/main" val="10002"/>
                  </a:ext>
                </a:extLst>
              </a:tr>
              <a:tr h="809877">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July 9</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err="1"/>
                        <a:t>Pcard</a:t>
                      </a:r>
                      <a:r>
                        <a:rPr lang="en-US" sz="1600" u="none" strike="noStrike" cap="none" dirty="0"/>
                        <a:t> transactions must be verified in Workday by 4:00 pm</a:t>
                      </a:r>
                      <a:endParaRPr sz="1400" u="none" strike="noStrike" cap="none" dirty="0"/>
                    </a:p>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Travel card transactions need to have an expense report created &amp; submitted by 4:00 pm</a:t>
                      </a:r>
                    </a:p>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Departments will be notified of all inflight transactions (PAAs, ISDs)</a:t>
                      </a:r>
                      <a:endParaRPr sz="1600" u="none" strike="noStrike" cap="none" dirty="0"/>
                    </a:p>
                  </a:txBody>
                  <a:tcPr marL="91450" marR="91450" marT="45725" marB="45725"/>
                </a:tc>
                <a:extLst>
                  <a:ext uri="{0D108BD9-81ED-4DB2-BD59-A6C34878D82A}">
                    <a16:rowId xmlns:a16="http://schemas.microsoft.com/office/drawing/2014/main" val="10003"/>
                  </a:ext>
                </a:extLst>
              </a:tr>
              <a:tr h="402008">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July 15</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Pcard</a:t>
                      </a:r>
                      <a:r>
                        <a:rPr lang="en-US" sz="1600" u="none" strike="noStrike" cap="none" dirty="0"/>
                        <a:t> transactions must be fully approved through the business process by 4:00 pm</a:t>
                      </a:r>
                      <a:endParaRPr sz="1400" u="none" strike="noStrike" cap="none" dirty="0"/>
                    </a:p>
                  </a:txBody>
                  <a:tcPr marL="91450" marR="91450" marT="45725" marB="45725"/>
                </a:tc>
                <a:extLst>
                  <a:ext uri="{0D108BD9-81ED-4DB2-BD59-A6C34878D82A}">
                    <a16:rowId xmlns:a16="http://schemas.microsoft.com/office/drawing/2014/main" val="10004"/>
                  </a:ext>
                </a:extLst>
              </a:tr>
              <a:tr h="1289798">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July 15</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Last day FY26 operational activity including internal services, ISDs, supplier invoices, miscellaneous payments &amp; expense reimbursements can be recorded in Workday.  Any </a:t>
                      </a:r>
                      <a:r>
                        <a:rPr lang="en-US" sz="1600" u="none" strike="noStrike" cap="none" dirty="0" err="1"/>
                        <a:t>Pcard</a:t>
                      </a:r>
                      <a:r>
                        <a:rPr lang="en-US" sz="1600" u="none" strike="noStrike" cap="none" dirty="0"/>
                        <a:t>, </a:t>
                      </a:r>
                      <a:r>
                        <a:rPr lang="en-US" sz="1600" u="none" strike="noStrike" cap="none" dirty="0" err="1"/>
                        <a:t>Tcard</a:t>
                      </a:r>
                      <a:r>
                        <a:rPr lang="en-US" sz="1600" u="none" strike="noStrike" cap="none" dirty="0"/>
                        <a:t> and ISD transactions that have not been approved will be approved centrally.   </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r>
                        <a:rPr lang="en-US" sz="1600" i="1" u="none" strike="noStrike" cap="none" dirty="0"/>
                        <a:t>* Must complete entire business process</a:t>
                      </a:r>
                      <a:endParaRPr sz="1600" u="none" strike="noStrike" cap="none" dirty="0"/>
                    </a:p>
                  </a:txBody>
                  <a:tcPr marL="91450" marR="91450" marT="45725" marB="45725"/>
                </a:tc>
                <a:extLst>
                  <a:ext uri="{0D108BD9-81ED-4DB2-BD59-A6C34878D82A}">
                    <a16:rowId xmlns:a16="http://schemas.microsoft.com/office/drawing/2014/main" val="10005"/>
                  </a:ext>
                </a:extLst>
              </a:tr>
              <a:tr h="569916">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July 20</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Manual FY26 journals accepted until 4:00 pm (please remember to backdate to 6/30/26 and include FY26 in description!)</a:t>
                      </a:r>
                      <a:endParaRPr sz="1600" u="none" strike="noStrike" cap="none" dirty="0"/>
                    </a:p>
                  </a:txBody>
                  <a:tcPr marL="91450" marR="91450" marT="45725" marB="45725"/>
                </a:tc>
                <a:extLst>
                  <a:ext uri="{0D108BD9-81ED-4DB2-BD59-A6C34878D82A}">
                    <a16:rowId xmlns:a16="http://schemas.microsoft.com/office/drawing/2014/main" val="10006"/>
                  </a:ext>
                </a:extLst>
              </a:tr>
              <a:tr h="413586">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July 21</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All facility allocations / sold services are run</a:t>
                      </a:r>
                      <a:endParaRPr sz="1600" u="none" strike="noStrike" cap="none" dirty="0"/>
                    </a:p>
                  </a:txBody>
                  <a:tcPr marL="91450" marR="91450" marT="45725" marB="45725"/>
                </a:tc>
                <a:extLst>
                  <a:ext uri="{0D108BD9-81ED-4DB2-BD59-A6C34878D82A}">
                    <a16:rowId xmlns:a16="http://schemas.microsoft.com/office/drawing/2014/main" val="10007"/>
                  </a:ext>
                </a:extLst>
              </a:tr>
              <a:tr h="352841">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July 21</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All operating fund activity is complete, and reserves allocations are run</a:t>
                      </a:r>
                      <a:endParaRPr sz="1600" i="1" u="none" strike="noStrike" cap="none" dirty="0"/>
                    </a:p>
                  </a:txBody>
                  <a:tcPr marL="91450" marR="91450" marT="45725" marB="45725"/>
                </a:tc>
                <a:extLst>
                  <a:ext uri="{0D108BD9-81ED-4DB2-BD59-A6C34878D82A}">
                    <a16:rowId xmlns:a16="http://schemas.microsoft.com/office/drawing/2014/main" val="10008"/>
                  </a:ext>
                </a:extLst>
              </a:tr>
              <a:tr h="828147">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July 23</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Georgia"/>
                        <a:buNone/>
                      </a:pPr>
                      <a:r>
                        <a:rPr lang="en-US" sz="1600" u="none" strike="noStrike" cap="none" dirty="0"/>
                        <a:t>FY26 designated fund transfers reserve journal entries (FD130 – reserves) will be accepted by Budget / Controller’s Office until 4:00 pm</a:t>
                      </a:r>
                      <a:r>
                        <a:rPr lang="en-US" sz="1600" i="1" u="none" strike="noStrike" cap="none" dirty="0"/>
                        <a:t> (* </a:t>
                      </a:r>
                      <a:r>
                        <a:rPr lang="en-US" sz="1600" i="1" u="sng" strike="noStrike" cap="none" dirty="0"/>
                        <a:t>Designated Fund Transfer</a:t>
                      </a:r>
                      <a:r>
                        <a:rPr lang="en-US" sz="1600" i="1" u="none" strike="noStrike" cap="none" dirty="0"/>
                        <a:t> journal source should be used)</a:t>
                      </a:r>
                      <a:endParaRPr sz="1400" u="none" strike="noStrike" cap="none" dirty="0"/>
                    </a:p>
                  </a:txBody>
                  <a:tcPr marL="91450" marR="91450" marT="45725" marB="45725"/>
                </a:tc>
                <a:extLst>
                  <a:ext uri="{0D108BD9-81ED-4DB2-BD59-A6C34878D82A}">
                    <a16:rowId xmlns:a16="http://schemas.microsoft.com/office/drawing/2014/main" val="10009"/>
                  </a:ext>
                </a:extLst>
              </a:tr>
            </a:tbl>
          </a:graphicData>
        </a:graphic>
      </p:graphicFrame>
      <p:sp>
        <p:nvSpPr>
          <p:cNvPr id="7" name="Title 6" hidden="1">
            <a:extLst>
              <a:ext uri="{FF2B5EF4-FFF2-40B4-BE49-F238E27FC236}">
                <a16:creationId xmlns:a16="http://schemas.microsoft.com/office/drawing/2014/main" id="{4FB7C9AA-FA0F-4F46-8F8D-CF31A9D50555}"/>
              </a:ext>
            </a:extLst>
          </p:cNvPr>
          <p:cNvSpPr>
            <a:spLocks noGrp="1"/>
          </p:cNvSpPr>
          <p:nvPr>
            <p:ph type="title"/>
          </p:nvPr>
        </p:nvSpPr>
        <p:spPr/>
        <p:txBody>
          <a:bodyPr/>
          <a:lstStyle/>
          <a:p>
            <a:r>
              <a:rPr lang="en-US"/>
              <a:t>Table: Summary of Key Dates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12" name="Title 11">
            <a:extLst>
              <a:ext uri="{FF2B5EF4-FFF2-40B4-BE49-F238E27FC236}">
                <a16:creationId xmlns:a16="http://schemas.microsoft.com/office/drawing/2014/main" id="{0A82AE73-A153-4599-B02A-AF4DD1336951}"/>
              </a:ext>
            </a:extLst>
          </p:cNvPr>
          <p:cNvSpPr>
            <a:spLocks noGrp="1"/>
          </p:cNvSpPr>
          <p:nvPr>
            <p:ph type="title"/>
          </p:nvPr>
        </p:nvSpPr>
        <p:spPr/>
        <p:txBody>
          <a:bodyPr/>
          <a:lstStyle/>
          <a:p>
            <a:pPr algn="ctr"/>
            <a:r>
              <a:rPr lang="en-US" dirty="0"/>
              <a:t>Thank you, and happy year-end!</a:t>
            </a:r>
          </a:p>
        </p:txBody>
      </p:sp>
      <p:pic>
        <p:nvPicPr>
          <p:cNvPr id="444" name="Google Shape;444;p42" descr="The Van Wickle Gates at Brown University. "/>
          <p:cNvPicPr preferRelativeResize="0"/>
          <p:nvPr/>
        </p:nvPicPr>
        <p:blipFill rotWithShape="1">
          <a:blip r:embed="rId3">
            <a:alphaModFix/>
          </a:blip>
          <a:srcRect/>
          <a:stretch/>
        </p:blipFill>
        <p:spPr>
          <a:xfrm>
            <a:off x="1219200" y="1991011"/>
            <a:ext cx="6729969" cy="48565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5"/>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Importance of a Close</a:t>
            </a:r>
            <a:endParaRPr/>
          </a:p>
        </p:txBody>
      </p:sp>
      <p:sp>
        <p:nvSpPr>
          <p:cNvPr id="145" name="Google Shape;145;p5"/>
          <p:cNvSpPr txBox="1">
            <a:spLocks noGrp="1"/>
          </p:cNvSpPr>
          <p:nvPr>
            <p:ph type="body" idx="1"/>
          </p:nvPr>
        </p:nvSpPr>
        <p:spPr>
          <a:xfrm>
            <a:off x="604684" y="1909455"/>
            <a:ext cx="8599170" cy="1600200"/>
          </a:xfrm>
          <a:prstGeom prst="rect">
            <a:avLst/>
          </a:prstGeom>
          <a:noFill/>
          <a:ln>
            <a:noFill/>
          </a:ln>
        </p:spPr>
        <p:txBody>
          <a:bodyPr spcFirstLastPara="1" wrap="square" lIns="91425" tIns="45700" rIns="91425" bIns="45700" anchor="t" anchorCtr="0">
            <a:normAutofit fontScale="70000" lnSpcReduction="20000"/>
          </a:bodyPr>
          <a:lstStyle/>
          <a:p>
            <a:pPr marL="457200" lvl="0" indent="-457200" algn="l" rtl="0">
              <a:lnSpc>
                <a:spcPct val="120000"/>
              </a:lnSpc>
              <a:spcBef>
                <a:spcPts val="0"/>
              </a:spcBef>
              <a:spcAft>
                <a:spcPts val="0"/>
              </a:spcAft>
              <a:buSzPct val="85000"/>
              <a:buFont typeface="Arial"/>
              <a:buChar char="•"/>
            </a:pPr>
            <a:r>
              <a:rPr lang="en-US" dirty="0"/>
              <a:t>To prepare complete and accurate financial statements for the University for the period ending June 30, 2026 to distribute to our stakeholders (i.e. trustees, government agencies, bondholders). </a:t>
            </a:r>
            <a:endParaRPr b="1" u="sng" dirty="0">
              <a:solidFill>
                <a:srgbClr val="FF0000"/>
              </a:solidFill>
            </a:endParaRPr>
          </a:p>
        </p:txBody>
      </p:sp>
      <p:pic>
        <p:nvPicPr>
          <p:cNvPr id="147" name="Google Shape;147;p5" descr="A photo of the Budget vs. Actuals Report in Workday"/>
          <p:cNvPicPr preferRelativeResize="0"/>
          <p:nvPr/>
        </p:nvPicPr>
        <p:blipFill rotWithShape="1">
          <a:blip r:embed="rId3">
            <a:alphaModFix/>
          </a:blip>
          <a:srcRect/>
          <a:stretch/>
        </p:blipFill>
        <p:spPr>
          <a:xfrm>
            <a:off x="832847" y="3802082"/>
            <a:ext cx="3312573" cy="917942"/>
          </a:xfrm>
          <a:prstGeom prst="rect">
            <a:avLst/>
          </a:prstGeom>
          <a:noFill/>
          <a:ln>
            <a:noFill/>
          </a:ln>
        </p:spPr>
      </p:pic>
      <p:pic>
        <p:nvPicPr>
          <p:cNvPr id="2" name="Picture 1" descr="A photo of the Header of the Brown University Financial Statements prepared by our external auditors">
            <a:extLst>
              <a:ext uri="{FF2B5EF4-FFF2-40B4-BE49-F238E27FC236}">
                <a16:creationId xmlns:a16="http://schemas.microsoft.com/office/drawing/2014/main" id="{746F4827-0813-43B9-B062-240317DEBAFA}"/>
              </a:ext>
            </a:extLst>
          </p:cNvPr>
          <p:cNvPicPr>
            <a:picLocks noChangeAspect="1"/>
          </p:cNvPicPr>
          <p:nvPr/>
        </p:nvPicPr>
        <p:blipFill>
          <a:blip r:embed="rId4"/>
          <a:stretch>
            <a:fillRect/>
          </a:stretch>
        </p:blipFill>
        <p:spPr>
          <a:xfrm>
            <a:off x="4355633" y="3025821"/>
            <a:ext cx="4640883" cy="2103120"/>
          </a:xfrm>
          <a:prstGeom prst="rect">
            <a:avLst/>
          </a:prstGeom>
        </p:spPr>
      </p:pic>
      <p:pic>
        <p:nvPicPr>
          <p:cNvPr id="150" name="Google Shape;150;p5" descr="The header of the Brown University Form 990 tax filing"/>
          <p:cNvPicPr preferRelativeResize="0"/>
          <p:nvPr/>
        </p:nvPicPr>
        <p:blipFill rotWithShape="1">
          <a:blip r:embed="rId5">
            <a:alphaModFix/>
          </a:blip>
          <a:srcRect/>
          <a:stretch/>
        </p:blipFill>
        <p:spPr>
          <a:xfrm>
            <a:off x="1018143" y="5262808"/>
            <a:ext cx="6848475" cy="1314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1328057" y="990600"/>
            <a:ext cx="7848600" cy="1219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a:solidFill>
                  <a:srgbClr val="940719"/>
                </a:solidFill>
              </a:rPr>
              <a:t>Procurement</a:t>
            </a:r>
            <a:endParaRPr>
              <a:solidFill>
                <a:srgbClr val="940719"/>
              </a:solidFill>
            </a:endParaRPr>
          </a:p>
        </p:txBody>
      </p:sp>
      <p:sp>
        <p:nvSpPr>
          <p:cNvPr id="96" name="Google Shape;96;p6"/>
          <p:cNvSpPr txBox="1">
            <a:spLocks noGrp="1"/>
          </p:cNvSpPr>
          <p:nvPr>
            <p:ph type="subTitle" idx="1"/>
          </p:nvPr>
        </p:nvSpPr>
        <p:spPr>
          <a:xfrm>
            <a:off x="1432560" y="2743200"/>
            <a:ext cx="4663440" cy="2514600"/>
          </a:xfrm>
          <a:prstGeom prst="rect">
            <a:avLst/>
          </a:prstGeom>
          <a:noFill/>
          <a:ln>
            <a:noFill/>
          </a:ln>
        </p:spPr>
        <p:txBody>
          <a:bodyPr spcFirstLastPara="1" wrap="square" lIns="91425" tIns="45700" rIns="91425" bIns="45700" anchor="t" anchorCtr="0">
            <a:normAutofit fontScale="85000" lnSpcReduction="20000"/>
          </a:bodyPr>
          <a:lstStyle/>
          <a:p>
            <a:pPr marL="457200" lvl="0" indent="-446270" algn="l" rtl="0">
              <a:lnSpc>
                <a:spcPct val="100000"/>
              </a:lnSpc>
              <a:spcBef>
                <a:spcPts val="0"/>
              </a:spcBef>
              <a:spcAft>
                <a:spcPts val="0"/>
              </a:spcAft>
              <a:buSzPct val="85000"/>
              <a:buFont typeface="Arial"/>
              <a:buChar char="•"/>
            </a:pPr>
            <a:r>
              <a:rPr lang="en-US"/>
              <a:t>2026 Direction for Purchases</a:t>
            </a:r>
            <a:endParaRPr/>
          </a:p>
          <a:p>
            <a:pPr marL="457200" lvl="0" indent="-446270" algn="l" rtl="0">
              <a:lnSpc>
                <a:spcPct val="100000"/>
              </a:lnSpc>
              <a:spcBef>
                <a:spcPts val="613"/>
              </a:spcBef>
              <a:spcAft>
                <a:spcPts val="0"/>
              </a:spcAft>
              <a:buSzPct val="85000"/>
              <a:buFont typeface="Arial"/>
              <a:buChar char="•"/>
            </a:pPr>
            <a:r>
              <a:rPr lang="en-US"/>
              <a:t>Spend Category Reminders</a:t>
            </a:r>
            <a:endParaRPr/>
          </a:p>
          <a:p>
            <a:pPr marL="457200" lvl="0" indent="-446270" algn="l" rtl="0">
              <a:lnSpc>
                <a:spcPct val="100000"/>
              </a:lnSpc>
              <a:spcBef>
                <a:spcPts val="613"/>
              </a:spcBef>
              <a:spcAft>
                <a:spcPts val="0"/>
              </a:spcAft>
              <a:buSzPct val="85000"/>
              <a:buFont typeface="Arial"/>
              <a:buChar char="•"/>
            </a:pPr>
            <a:r>
              <a:rPr lang="en-US"/>
              <a:t>Creating New Orders</a:t>
            </a:r>
            <a:endParaRPr/>
          </a:p>
          <a:p>
            <a:pPr marL="457200" lvl="0" indent="-446270" algn="l" rtl="0">
              <a:lnSpc>
                <a:spcPct val="100000"/>
              </a:lnSpc>
              <a:spcBef>
                <a:spcPts val="613"/>
              </a:spcBef>
              <a:spcAft>
                <a:spcPts val="0"/>
              </a:spcAft>
              <a:buSzPct val="85000"/>
              <a:buFont typeface="Arial"/>
              <a:buChar char="•"/>
            </a:pPr>
            <a:r>
              <a:rPr lang="en-US"/>
              <a:t>Blanket Orders</a:t>
            </a:r>
            <a:endParaRPr/>
          </a:p>
          <a:p>
            <a:pPr marL="457200" lvl="0" indent="-446270" algn="l" rtl="0">
              <a:lnSpc>
                <a:spcPct val="100000"/>
              </a:lnSpc>
              <a:spcBef>
                <a:spcPts val="613"/>
              </a:spcBef>
              <a:spcAft>
                <a:spcPts val="0"/>
              </a:spcAft>
              <a:buSzPct val="85000"/>
              <a:buFont typeface="Arial"/>
              <a:buChar char="•"/>
            </a:pPr>
            <a:r>
              <a:rPr lang="en-US"/>
              <a:t>Receipting Goods &amp; Services</a:t>
            </a:r>
            <a:endParaRPr/>
          </a:p>
          <a:p>
            <a:pPr marL="457200" lvl="0" indent="-446270" algn="l" rtl="0">
              <a:lnSpc>
                <a:spcPct val="100000"/>
              </a:lnSpc>
              <a:spcBef>
                <a:spcPts val="613"/>
              </a:spcBef>
              <a:spcAft>
                <a:spcPts val="0"/>
              </a:spcAft>
              <a:buSzPct val="85000"/>
              <a:buFont typeface="Arial"/>
              <a:buChar char="•"/>
            </a:pPr>
            <a:r>
              <a:rPr lang="en-US"/>
              <a:t>Closing Purchase Orders</a:t>
            </a:r>
            <a:endParaRPr/>
          </a:p>
          <a:p>
            <a:pPr marL="457200" lvl="0" indent="-446270" algn="l" rtl="0">
              <a:lnSpc>
                <a:spcPct val="100000"/>
              </a:lnSpc>
              <a:spcBef>
                <a:spcPts val="613"/>
              </a:spcBef>
              <a:spcAft>
                <a:spcPts val="0"/>
              </a:spcAft>
              <a:buSzPct val="85000"/>
              <a:buFont typeface="Arial"/>
              <a:buChar char="•"/>
            </a:pPr>
            <a:r>
              <a:rPr lang="en-US"/>
              <a:t>Tips to Avoid Delays</a:t>
            </a:r>
            <a:endParaRPr/>
          </a:p>
        </p:txBody>
      </p:sp>
      <p:sp>
        <p:nvSpPr>
          <p:cNvPr id="97" name="Google Shape;97;p6"/>
          <p:cNvSpPr txBox="1">
            <a:spLocks noGrp="1"/>
          </p:cNvSpPr>
          <p:nvPr>
            <p:ph type="body" idx="3"/>
          </p:nvPr>
        </p:nvSpPr>
        <p:spPr>
          <a:xfrm>
            <a:off x="1328056" y="5183678"/>
            <a:ext cx="7587343" cy="12192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5440"/>
              <a:buFont typeface="Arial"/>
              <a:buNone/>
            </a:pPr>
            <a:endParaRPr sz="6400" i="1">
              <a:latin typeface="Georgia"/>
              <a:ea typeface="Georgia"/>
              <a:cs typeface="Georgia"/>
              <a:sym typeface="Georgia"/>
            </a:endParaRPr>
          </a:p>
          <a:p>
            <a:pPr marL="0" lvl="0" indent="0" algn="l" rtl="0">
              <a:lnSpc>
                <a:spcPct val="80000"/>
              </a:lnSpc>
              <a:spcBef>
                <a:spcPts val="613"/>
              </a:spcBef>
              <a:spcAft>
                <a:spcPts val="0"/>
              </a:spcAft>
              <a:buSzPts val="1615"/>
              <a:buNone/>
            </a:pPr>
            <a:r>
              <a:rPr lang="en-US" sz="1900" i="1">
                <a:latin typeface="Georgia"/>
                <a:ea typeface="Georgia"/>
                <a:cs typeface="Georgia"/>
                <a:sym typeface="Georgia"/>
              </a:rPr>
              <a:t>Courtney Wuethrich, Systems Operations Manager</a:t>
            </a:r>
            <a:endParaRPr/>
          </a:p>
          <a:p>
            <a:pPr marL="0" lvl="0" indent="0" algn="l" rtl="0">
              <a:lnSpc>
                <a:spcPct val="80000"/>
              </a:lnSpc>
              <a:spcBef>
                <a:spcPts val="613"/>
              </a:spcBef>
              <a:spcAft>
                <a:spcPts val="0"/>
              </a:spcAft>
              <a:buSzPts val="5440"/>
              <a:buFont typeface="Arial"/>
              <a:buNone/>
            </a:pPr>
            <a:endParaRPr sz="6400" i="1"/>
          </a:p>
          <a:p>
            <a:pPr marL="0" lvl="0" indent="0" algn="l" rtl="0">
              <a:lnSpc>
                <a:spcPct val="80000"/>
              </a:lnSpc>
              <a:spcBef>
                <a:spcPts val="613"/>
              </a:spcBef>
              <a:spcAft>
                <a:spcPts val="0"/>
              </a:spcAft>
              <a:buSzPts val="1870"/>
              <a:buFont typeface="Arial"/>
              <a:buNone/>
            </a:pPr>
            <a:endParaRPr sz="2200" i="1">
              <a:latin typeface="Georgia"/>
              <a:ea typeface="Georgia"/>
              <a:cs typeface="Georgia"/>
              <a:sym typeface="Georgia"/>
            </a:endParaRPr>
          </a:p>
          <a:p>
            <a:pPr marL="0" lvl="0" indent="0" algn="l" rtl="0">
              <a:lnSpc>
                <a:spcPct val="80000"/>
              </a:lnSpc>
              <a:spcBef>
                <a:spcPts val="613"/>
              </a:spcBef>
              <a:spcAft>
                <a:spcPts val="0"/>
              </a:spcAft>
              <a:buSzPts val="1530"/>
              <a:buFont typeface="Arial"/>
              <a:buNone/>
            </a:pPr>
            <a:endParaRPr i="1">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7"/>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dirty="0"/>
              <a:t>2026 Direction for Purchases</a:t>
            </a:r>
            <a:endParaRPr dirty="0"/>
          </a:p>
        </p:txBody>
      </p:sp>
      <p:sp>
        <p:nvSpPr>
          <p:cNvPr id="104" name="Google Shape;104;p7"/>
          <p:cNvSpPr txBox="1">
            <a:spLocks noGrp="1"/>
          </p:cNvSpPr>
          <p:nvPr>
            <p:ph type="body" idx="1"/>
          </p:nvPr>
        </p:nvSpPr>
        <p:spPr>
          <a:xfrm>
            <a:off x="609600" y="1981200"/>
            <a:ext cx="8763000" cy="4724400"/>
          </a:xfrm>
          <a:prstGeom prst="rect">
            <a:avLst/>
          </a:prstGeom>
          <a:noFill/>
          <a:ln>
            <a:noFill/>
          </a:ln>
        </p:spPr>
        <p:txBody>
          <a:bodyPr spcFirstLastPara="1" wrap="square" lIns="91425" tIns="45700" rIns="91425" bIns="45700" anchor="t" anchorCtr="0">
            <a:normAutofit fontScale="55000" lnSpcReduction="20000"/>
          </a:bodyPr>
          <a:lstStyle/>
          <a:p>
            <a:pPr marL="352616" lvl="0" indent="-317579" algn="l" rtl="0">
              <a:lnSpc>
                <a:spcPct val="120000"/>
              </a:lnSpc>
              <a:spcBef>
                <a:spcPts val="0"/>
              </a:spcBef>
              <a:spcAft>
                <a:spcPts val="0"/>
              </a:spcAft>
              <a:buSzPct val="100000"/>
              <a:buFont typeface="Arial"/>
              <a:buChar char="•"/>
            </a:pPr>
            <a:r>
              <a:rPr lang="en-US" sz="5050" dirty="0"/>
              <a:t>Follow Procurement policies </a:t>
            </a:r>
            <a:r>
              <a:rPr lang="en-US" sz="5050" u="sng" dirty="0">
                <a:solidFill>
                  <a:srgbClr val="0000FF"/>
                </a:solidFill>
                <a:hlinkClick r:id="rId3">
                  <a:extLst>
                    <a:ext uri="{A12FA001-AC4F-418D-AE19-62706E023703}">
                      <ahyp:hlinkClr xmlns:ahyp="http://schemas.microsoft.com/office/drawing/2018/hyperlinkcolor" val="tx"/>
                    </a:ext>
                  </a:extLst>
                </a:hlinkClick>
              </a:rPr>
              <a:t>SPC Policies</a:t>
            </a:r>
            <a:endParaRPr sz="5050" dirty="0">
              <a:solidFill>
                <a:srgbClr val="0000FF"/>
              </a:solidFill>
            </a:endParaRPr>
          </a:p>
          <a:p>
            <a:pPr marL="352616" lvl="0" indent="-317579" algn="l" rtl="0">
              <a:lnSpc>
                <a:spcPct val="120000"/>
              </a:lnSpc>
              <a:spcBef>
                <a:spcPts val="613"/>
              </a:spcBef>
              <a:spcAft>
                <a:spcPts val="0"/>
              </a:spcAft>
              <a:buSzPct val="100000"/>
              <a:buFont typeface="Arial"/>
              <a:buChar char="•"/>
            </a:pPr>
            <a:r>
              <a:rPr lang="en-US" sz="5050" dirty="0"/>
              <a:t>Be sure to have an approved PO Requisition </a:t>
            </a:r>
            <a:r>
              <a:rPr lang="en-US" sz="5050" b="1" dirty="0"/>
              <a:t>before </a:t>
            </a:r>
            <a:r>
              <a:rPr lang="en-US" sz="5050" dirty="0"/>
              <a:t>purchasing goods or services; it is a violation of Financial Policy to request a Purchase Order </a:t>
            </a:r>
            <a:r>
              <a:rPr lang="en-US" sz="5050" b="1" dirty="0"/>
              <a:t>after</a:t>
            </a:r>
            <a:r>
              <a:rPr lang="en-US" sz="5050" dirty="0"/>
              <a:t> the purchase has been made</a:t>
            </a:r>
            <a:endParaRPr sz="5050" dirty="0"/>
          </a:p>
          <a:p>
            <a:pPr marL="352616" lvl="0" indent="-317579" algn="l" rtl="0">
              <a:lnSpc>
                <a:spcPct val="120000"/>
              </a:lnSpc>
              <a:spcBef>
                <a:spcPts val="613"/>
              </a:spcBef>
              <a:spcAft>
                <a:spcPts val="0"/>
              </a:spcAft>
              <a:buSzPct val="100000"/>
              <a:buFont typeface="Arial"/>
              <a:buChar char="•"/>
            </a:pPr>
            <a:r>
              <a:rPr lang="en-US" sz="5050" dirty="0"/>
              <a:t>Ensure the needed </a:t>
            </a:r>
            <a:r>
              <a:rPr lang="en-US" sz="5050" u="sng" dirty="0">
                <a:solidFill>
                  <a:srgbClr val="0000FF"/>
                </a:solidFill>
                <a:hlinkClick r:id="rId4">
                  <a:extLst>
                    <a:ext uri="{A12FA001-AC4F-418D-AE19-62706E023703}">
                      <ahyp:hlinkClr xmlns:ahyp="http://schemas.microsoft.com/office/drawing/2018/hyperlinkcolor" val="tx"/>
                    </a:ext>
                  </a:extLst>
                </a:hlinkClick>
              </a:rPr>
              <a:t>supplier</a:t>
            </a:r>
            <a:r>
              <a:rPr lang="en-US" sz="5050" dirty="0"/>
              <a:t> is set up in Workday</a:t>
            </a:r>
            <a:endParaRPr sz="5050" dirty="0"/>
          </a:p>
          <a:p>
            <a:pPr marL="352616" lvl="0" indent="-317579" algn="l" rtl="0">
              <a:lnSpc>
                <a:spcPct val="120000"/>
              </a:lnSpc>
              <a:spcBef>
                <a:spcPts val="613"/>
              </a:spcBef>
              <a:spcAft>
                <a:spcPts val="0"/>
              </a:spcAft>
              <a:buSzPct val="100000"/>
              <a:buFont typeface="Arial"/>
              <a:buChar char="•"/>
            </a:pPr>
            <a:r>
              <a:rPr lang="en-US" sz="5050" dirty="0"/>
              <a:t>Ensure that needed documentation is attached; each item must be uploaded individually. Select External if it is to be sent to the Supplier.</a:t>
            </a:r>
            <a:endParaRPr sz="5050" dirty="0"/>
          </a:p>
          <a:p>
            <a:pPr marL="457200" lvl="0" indent="0" algn="l" rtl="0">
              <a:lnSpc>
                <a:spcPct val="120000"/>
              </a:lnSpc>
              <a:spcBef>
                <a:spcPts val="613"/>
              </a:spcBef>
              <a:spcAft>
                <a:spcPts val="0"/>
              </a:spcAft>
              <a:buNone/>
            </a:pPr>
            <a:endParaRPr sz="2400" dirty="0"/>
          </a:p>
          <a:p>
            <a:pPr marL="288925" lvl="0" indent="-159385" algn="l" rtl="0">
              <a:lnSpc>
                <a:spcPct val="120000"/>
              </a:lnSpc>
              <a:spcBef>
                <a:spcPts val="613"/>
              </a:spcBef>
              <a:spcAft>
                <a:spcPts val="0"/>
              </a:spcAft>
              <a:buSzPct val="85000"/>
              <a:buNone/>
            </a:pPr>
            <a:endParaRPr sz="2400" dirty="0"/>
          </a:p>
          <a:p>
            <a:pPr marL="288925" lvl="0" indent="-137795" algn="l" rtl="0">
              <a:lnSpc>
                <a:spcPct val="120000"/>
              </a:lnSpc>
              <a:spcBef>
                <a:spcPts val="613"/>
              </a:spcBef>
              <a:spcAft>
                <a:spcPts val="0"/>
              </a:spcAft>
              <a:buSzPct val="85000"/>
              <a:buNone/>
            </a:pPr>
            <a:endParaRPr sz="2800" dirty="0"/>
          </a:p>
          <a:p>
            <a:pPr marL="288925" lvl="0" indent="-137795" algn="l" rtl="0">
              <a:lnSpc>
                <a:spcPct val="120000"/>
              </a:lnSpc>
              <a:spcBef>
                <a:spcPts val="613"/>
              </a:spcBef>
              <a:spcAft>
                <a:spcPts val="0"/>
              </a:spcAft>
              <a:buSzPct val="85000"/>
              <a:buNone/>
            </a:pP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A1EBA0-1D43-4B1B-BD8A-2BBD2F6E9422}"/>
              </a:ext>
            </a:extLst>
          </p:cNvPr>
          <p:cNvSpPr>
            <a:spLocks noGrp="1"/>
          </p:cNvSpPr>
          <p:nvPr>
            <p:ph type="title"/>
          </p:nvPr>
        </p:nvSpPr>
        <p:spPr/>
        <p:txBody>
          <a:bodyPr/>
          <a:lstStyle/>
          <a:p>
            <a:r>
              <a:rPr lang="en-US" dirty="0"/>
              <a:t>2026 Direction for Purchases (continued)</a:t>
            </a:r>
          </a:p>
        </p:txBody>
      </p:sp>
      <p:sp>
        <p:nvSpPr>
          <p:cNvPr id="2" name="Text Placeholder 1">
            <a:extLst>
              <a:ext uri="{FF2B5EF4-FFF2-40B4-BE49-F238E27FC236}">
                <a16:creationId xmlns:a16="http://schemas.microsoft.com/office/drawing/2014/main" id="{41D8A2B6-F310-4B13-ADEE-E373542A1606}"/>
              </a:ext>
            </a:extLst>
          </p:cNvPr>
          <p:cNvSpPr>
            <a:spLocks noGrp="1"/>
          </p:cNvSpPr>
          <p:nvPr>
            <p:ph type="body" idx="1"/>
          </p:nvPr>
        </p:nvSpPr>
        <p:spPr/>
        <p:txBody>
          <a:bodyPr>
            <a:normAutofit/>
          </a:bodyPr>
          <a:lstStyle/>
          <a:p>
            <a:pPr marL="352616" indent="-317579">
              <a:lnSpc>
                <a:spcPct val="110000"/>
              </a:lnSpc>
              <a:buSzPct val="100000"/>
              <a:buFont typeface="Arial"/>
              <a:buChar char="•"/>
            </a:pPr>
            <a:r>
              <a:rPr lang="en-US" sz="2800" dirty="0"/>
              <a:t>Sole Source Documentation: Updates to the Competitive Bidding Policy and Sole Source Justification coming soon. SPC emphasizes that price alone is not valid sole source justification. Departments must clearly explain why the supplier is the only viable option (e.g. unique capabilities or exclusive rights).</a:t>
            </a:r>
          </a:p>
          <a:p>
            <a:pPr marL="55880" indent="0">
              <a:buNone/>
            </a:pPr>
            <a:endParaRPr lang="en-US" dirty="0"/>
          </a:p>
        </p:txBody>
      </p:sp>
    </p:spTree>
    <p:extLst>
      <p:ext uri="{BB962C8B-B14F-4D97-AF65-F5344CB8AC3E}">
        <p14:creationId xmlns:p14="http://schemas.microsoft.com/office/powerpoint/2010/main" val="256339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8"/>
          <p:cNvSpPr txBox="1">
            <a:spLocks noGrp="1"/>
          </p:cNvSpPr>
          <p:nvPr>
            <p:ph type="title"/>
          </p:nvPr>
        </p:nvSpPr>
        <p:spPr>
          <a:xfrm>
            <a:off x="609600" y="914400"/>
            <a:ext cx="8610600" cy="9144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1400"/>
              <a:buNone/>
            </a:pPr>
            <a:r>
              <a:rPr lang="en-US"/>
              <a:t>Spend Category Reminders</a:t>
            </a:r>
            <a:endParaRPr/>
          </a:p>
        </p:txBody>
      </p:sp>
      <p:sp>
        <p:nvSpPr>
          <p:cNvPr id="113" name="Google Shape;113;p8"/>
          <p:cNvSpPr txBox="1">
            <a:spLocks noGrp="1"/>
          </p:cNvSpPr>
          <p:nvPr>
            <p:ph type="body" idx="1"/>
          </p:nvPr>
        </p:nvSpPr>
        <p:spPr>
          <a:xfrm>
            <a:off x="621030" y="1981200"/>
            <a:ext cx="8599170"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SzPts val="2040"/>
              <a:buFont typeface="Arial"/>
              <a:buChar char="•"/>
            </a:pPr>
            <a:r>
              <a:rPr lang="en-US" sz="2400" dirty="0"/>
              <a:t>Using the correct spend category on a requisition is critical:</a:t>
            </a:r>
            <a:endParaRPr dirty="0"/>
          </a:p>
          <a:p>
            <a:pPr marL="623889" lvl="1" indent="-285749" algn="l" rtl="0">
              <a:lnSpc>
                <a:spcPct val="120000"/>
              </a:lnSpc>
              <a:spcBef>
                <a:spcPts val="388"/>
              </a:spcBef>
              <a:spcAft>
                <a:spcPts val="0"/>
              </a:spcAft>
              <a:buSzPts val="1530"/>
              <a:buFont typeface="Arial"/>
              <a:buChar char="•"/>
            </a:pPr>
            <a:r>
              <a:rPr lang="en-US" sz="1800" dirty="0"/>
              <a:t>To obtain needed financial operational approvals</a:t>
            </a:r>
            <a:endParaRPr dirty="0"/>
          </a:p>
          <a:p>
            <a:pPr marL="623889" lvl="1" indent="-285749" algn="l" rtl="0">
              <a:lnSpc>
                <a:spcPct val="120000"/>
              </a:lnSpc>
              <a:spcBef>
                <a:spcPts val="388"/>
              </a:spcBef>
              <a:spcAft>
                <a:spcPts val="0"/>
              </a:spcAft>
              <a:buSzPts val="1530"/>
              <a:buFont typeface="Arial"/>
              <a:buChar char="•"/>
            </a:pPr>
            <a:r>
              <a:rPr lang="en-US" sz="1800" dirty="0"/>
              <a:t>To ensure appropriate financial reporting (including in our 990)</a:t>
            </a:r>
            <a:endParaRPr dirty="0"/>
          </a:p>
          <a:p>
            <a:pPr marL="623889" lvl="1" indent="-285749" algn="l" rtl="0">
              <a:lnSpc>
                <a:spcPct val="120000"/>
              </a:lnSpc>
              <a:spcBef>
                <a:spcPts val="388"/>
              </a:spcBef>
              <a:spcAft>
                <a:spcPts val="0"/>
              </a:spcAft>
              <a:buSzPts val="1530"/>
              <a:buFont typeface="Arial"/>
              <a:buChar char="•"/>
            </a:pPr>
            <a:r>
              <a:rPr lang="en-US" sz="1800" dirty="0"/>
              <a:t>To support the University’s ability to perform spend analysis</a:t>
            </a:r>
            <a:endParaRPr sz="2400" dirty="0"/>
          </a:p>
          <a:p>
            <a:pPr marL="342900" lvl="0" indent="-342900" algn="l" rtl="0">
              <a:lnSpc>
                <a:spcPct val="120000"/>
              </a:lnSpc>
              <a:spcBef>
                <a:spcPts val="613"/>
              </a:spcBef>
              <a:spcAft>
                <a:spcPts val="0"/>
              </a:spcAft>
              <a:buSzPts val="2040"/>
              <a:buFont typeface="Arial"/>
              <a:buChar char="•"/>
            </a:pPr>
            <a:r>
              <a:rPr lang="en-US" sz="2400" dirty="0"/>
              <a:t>The Spend Category document is “living” document – Do not save it to your desktop!!! </a:t>
            </a:r>
            <a:endParaRPr dirty="0"/>
          </a:p>
          <a:p>
            <a:pPr marL="342900" lvl="0" indent="-342900" algn="l" rtl="0">
              <a:lnSpc>
                <a:spcPct val="120000"/>
              </a:lnSpc>
              <a:spcBef>
                <a:spcPts val="613"/>
              </a:spcBef>
              <a:spcAft>
                <a:spcPts val="0"/>
              </a:spcAft>
              <a:buSzPts val="2040"/>
              <a:buFont typeface="Arial"/>
              <a:buChar char="•"/>
            </a:pPr>
            <a:r>
              <a:rPr lang="en-US" sz="2400" dirty="0"/>
              <a:t>Please see the </a:t>
            </a:r>
            <a:r>
              <a:rPr lang="en-US" sz="2400" u="sng" dirty="0">
                <a:solidFill>
                  <a:srgbClr val="0000FF"/>
                </a:solidFill>
                <a:hlinkClick r:id="rId3">
                  <a:extLst>
                    <a:ext uri="{A12FA001-AC4F-418D-AE19-62706E023703}">
                      <ahyp:hlinkClr xmlns:ahyp="http://schemas.microsoft.com/office/drawing/2018/hyperlinkcolor" val="tx"/>
                    </a:ext>
                  </a:extLst>
                </a:hlinkClick>
              </a:rPr>
              <a:t>spend category listing </a:t>
            </a:r>
            <a:r>
              <a:rPr lang="en-US" sz="2400" dirty="0"/>
              <a:t>on the Controller’s web site </a:t>
            </a:r>
            <a:r>
              <a:rPr lang="en-US" sz="2400" u="sng" dirty="0">
                <a:solidFill>
                  <a:srgbClr val="0000FF"/>
                </a:solidFill>
                <a:hlinkClick r:id="rId4">
                  <a:extLst>
                    <a:ext uri="{A12FA001-AC4F-418D-AE19-62706E023703}">
                      <ahyp:hlinkClr xmlns:ahyp="http://schemas.microsoft.com/office/drawing/2018/hyperlinkcolor" val="tx"/>
                    </a:ext>
                  </a:extLst>
                </a:hlinkClick>
              </a:rPr>
              <a:t>Accounting-Related Resources</a:t>
            </a:r>
            <a:endParaRPr sz="2400" u="sng" dirty="0">
              <a:solidFill>
                <a:srgbClr val="0000FF"/>
              </a:solidFill>
            </a:endParaRPr>
          </a:p>
          <a:p>
            <a:pPr marL="0" lvl="0" indent="0" algn="l" rtl="0">
              <a:lnSpc>
                <a:spcPct val="120000"/>
              </a:lnSpc>
              <a:spcBef>
                <a:spcPts val="613"/>
              </a:spcBef>
              <a:spcAft>
                <a:spcPts val="0"/>
              </a:spcAft>
              <a:buSzPts val="1700"/>
              <a:buNone/>
            </a:pPr>
            <a:endParaRPr sz="2000" dirty="0"/>
          </a:p>
          <a:p>
            <a:pPr marL="0" lvl="0" indent="0" algn="l" rtl="0">
              <a:lnSpc>
                <a:spcPct val="120000"/>
              </a:lnSpc>
              <a:spcBef>
                <a:spcPts val="613"/>
              </a:spcBef>
              <a:spcAft>
                <a:spcPts val="0"/>
              </a:spcAft>
              <a:buSzPts val="1700"/>
              <a:buNone/>
            </a:pPr>
            <a:r>
              <a:rPr lang="en-US" sz="2000" dirty="0"/>
              <a:t>Tip: review spend category listing whenever requisitions are being created. </a:t>
            </a:r>
            <a:endParaRPr dirty="0"/>
          </a:p>
        </p:txBody>
      </p:sp>
    </p:spTree>
  </p:cSld>
  <p:clrMapOvr>
    <a:masterClrMapping/>
  </p:clrMapOvr>
</p:sld>
</file>

<file path=ppt/theme/theme1.xml><?xml version="1.0" encoding="utf-8"?>
<a:theme xmlns:a="http://schemas.openxmlformats.org/drawingml/2006/main" name="Brown Powerpoint Template_A_v1">
  <a:themeElements>
    <a:clrScheme name="Brown Theme">
      <a:dk1>
        <a:srgbClr val="000000"/>
      </a:dk1>
      <a:lt1>
        <a:srgbClr val="FFFFFF"/>
      </a:lt1>
      <a:dk2>
        <a:srgbClr val="575F6D"/>
      </a:dk2>
      <a:lt2>
        <a:srgbClr val="85939F"/>
      </a:lt2>
      <a:accent1>
        <a:srgbClr val="DF0000"/>
      </a:accent1>
      <a:accent2>
        <a:srgbClr val="FFFFFF"/>
      </a:accent2>
      <a:accent3>
        <a:srgbClr val="43BFE5"/>
      </a:accent3>
      <a:accent4>
        <a:srgbClr val="FFBE23"/>
      </a:accent4>
      <a:accent5>
        <a:srgbClr val="3E281F"/>
      </a:accent5>
      <a:accent6>
        <a:srgbClr val="85939F"/>
      </a:accent6>
      <a:hlink>
        <a:srgbClr val="A7A18B"/>
      </a:hlink>
      <a:folHlink>
        <a:srgbClr val="002B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rown Powerpoint Template_A_v1">
  <a:themeElements>
    <a:clrScheme name="Brown Theme">
      <a:dk1>
        <a:srgbClr val="000000"/>
      </a:dk1>
      <a:lt1>
        <a:srgbClr val="FFFFFF"/>
      </a:lt1>
      <a:dk2>
        <a:srgbClr val="575F6D"/>
      </a:dk2>
      <a:lt2>
        <a:srgbClr val="85939F"/>
      </a:lt2>
      <a:accent1>
        <a:srgbClr val="DF0000"/>
      </a:accent1>
      <a:accent2>
        <a:srgbClr val="FFFFFF"/>
      </a:accent2>
      <a:accent3>
        <a:srgbClr val="43BFE5"/>
      </a:accent3>
      <a:accent4>
        <a:srgbClr val="FFBE23"/>
      </a:accent4>
      <a:accent5>
        <a:srgbClr val="3E281F"/>
      </a:accent5>
      <a:accent6>
        <a:srgbClr val="85939F"/>
      </a:accent6>
      <a:hlink>
        <a:srgbClr val="A7A18B"/>
      </a:hlink>
      <a:folHlink>
        <a:srgbClr val="002B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3440</Words>
  <Application>Microsoft Office PowerPoint</Application>
  <PresentationFormat>Custom</PresentationFormat>
  <Paragraphs>392</Paragraphs>
  <Slides>46</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Corbel</vt:lpstr>
      <vt:lpstr>Georgia</vt:lpstr>
      <vt:lpstr>Libre Franklin</vt:lpstr>
      <vt:lpstr>Noto Sans Symbols</vt:lpstr>
      <vt:lpstr>Brown Powerpoint Template_A_v1</vt:lpstr>
      <vt:lpstr>2_Brown Powerpoint Template_A_v1</vt:lpstr>
      <vt:lpstr>FY26 Year-end</vt:lpstr>
      <vt:lpstr>Year-end Process</vt:lpstr>
      <vt:lpstr>Agenda</vt:lpstr>
      <vt:lpstr>Year-end close for Brown</vt:lpstr>
      <vt:lpstr>Importance of a Close</vt:lpstr>
      <vt:lpstr>Procurement</vt:lpstr>
      <vt:lpstr>2026 Direction for Purchases</vt:lpstr>
      <vt:lpstr>2026 Direction for Purchases (continued)</vt:lpstr>
      <vt:lpstr>Spend Category Reminders</vt:lpstr>
      <vt:lpstr>Creating New Orders</vt:lpstr>
      <vt:lpstr>Blanket Orders</vt:lpstr>
      <vt:lpstr>Receipting of Goods &amp; Services</vt:lpstr>
      <vt:lpstr>Closing Purchase Orders</vt:lpstr>
      <vt:lpstr>Closing Purchase Orders (continued)</vt:lpstr>
      <vt:lpstr>Tips to Avoid Delays</vt:lpstr>
      <vt:lpstr>Accounts Payable and Payroll</vt:lpstr>
      <vt:lpstr>Supplier Invoices &amp; Miscellaneous Payments –  Closing Date</vt:lpstr>
      <vt:lpstr>Miscellaneous Payment Requests</vt:lpstr>
      <vt:lpstr>Expense Reports – Closing Date</vt:lpstr>
      <vt:lpstr>Expense Reports when paid by a Travel Card</vt:lpstr>
      <vt:lpstr>Expense Report Reminders</vt:lpstr>
      <vt:lpstr>Pcard Verification and Approvals</vt:lpstr>
      <vt:lpstr>Pcard Reminders</vt:lpstr>
      <vt:lpstr>Helpful Pcard &amp; Travel Card Reports </vt:lpstr>
      <vt:lpstr>Manual accruals</vt:lpstr>
      <vt:lpstr>Prepaid Expenses</vt:lpstr>
      <vt:lpstr>Salaries, Wage &amp; Fringe Benefit Expenses</vt:lpstr>
      <vt:lpstr>Payroll Accounting Adjustments</vt:lpstr>
      <vt:lpstr>Payroll Accounting Adjustments (cont.)</vt:lpstr>
      <vt:lpstr>Financial Services</vt:lpstr>
      <vt:lpstr>Financial Services Operations &amp; Cashier Updates &amp; Reminders</vt:lpstr>
      <vt:lpstr>Deposits</vt:lpstr>
      <vt:lpstr>Credit Card Receipts</vt:lpstr>
      <vt:lpstr>Customer Accounts Receivable</vt:lpstr>
      <vt:lpstr>Customer Accounts</vt:lpstr>
      <vt:lpstr>Bookstore Internal Service Deliveries (ISDs)</vt:lpstr>
      <vt:lpstr>General Accounting</vt:lpstr>
      <vt:lpstr>Journals - integrations</vt:lpstr>
      <vt:lpstr>Internal Service Deliveries- ISDs</vt:lpstr>
      <vt:lpstr>Journal Entries – Year-end timing</vt:lpstr>
      <vt:lpstr>Deficit Balances</vt:lpstr>
      <vt:lpstr>Other Helpful Reports</vt:lpstr>
      <vt:lpstr>Designated Funds Transfers (DFTs)</vt:lpstr>
      <vt:lpstr>Workday Allocations</vt:lpstr>
      <vt:lpstr>Table: Summary of Key Dates</vt:lpstr>
      <vt:lpstr>Thank you, and happy year-end!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FY25 Year-end</dc:title>
  <dc:creator>tempadmin</dc:creator>
  <cp:lastModifiedBy>Robinette, Monique</cp:lastModifiedBy>
  <cp:revision>59</cp:revision>
  <cp:lastPrinted>2026-05-19T13:07:44Z</cp:lastPrinted>
  <dcterms:created xsi:type="dcterms:W3CDTF">2011-10-18T14:34:18Z</dcterms:created>
  <dcterms:modified xsi:type="dcterms:W3CDTF">2026-05-19T14:20:54Z</dcterms:modified>
</cp:coreProperties>
</file>