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2" d="100"/>
          <a:sy n="62" d="100"/>
        </p:scale>
        <p:origin x="828"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8/5/2022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8/5/2022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8/5/2022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8/5/2022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8/5/2022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8/5/2022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8/5/2022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8/5/2022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8/5/2022</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8/5/2022</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nsf.gov/pubs/2022/nsf22601/nsf2260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ufunds.brown.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4B7E3-1A7F-4A42-B603-5C4719D2108D}"/>
              </a:ext>
            </a:extLst>
          </p:cNvPr>
          <p:cNvSpPr>
            <a:spLocks noGrp="1"/>
          </p:cNvSpPr>
          <p:nvPr>
            <p:ph type="ctrTitle"/>
          </p:nvPr>
        </p:nvSpPr>
        <p:spPr/>
        <p:txBody>
          <a:bodyPr/>
          <a:lstStyle/>
          <a:p>
            <a:r>
              <a:rPr lang="en-US" dirty="0">
                <a:latin typeface="Arial" panose="020B0604020202020204" pitchFamily="34" charset="0"/>
                <a:cs typeface="Arial" panose="020B0604020202020204" pitchFamily="34" charset="0"/>
              </a:rPr>
              <a:t>Managing Participant Support Costs – Research Experience for Undergraduates (REU)</a:t>
            </a:r>
          </a:p>
        </p:txBody>
      </p:sp>
    </p:spTree>
    <p:extLst>
      <p:ext uri="{BB962C8B-B14F-4D97-AF65-F5344CB8AC3E}">
        <p14:creationId xmlns:p14="http://schemas.microsoft.com/office/powerpoint/2010/main" val="2032901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2FC55-D489-4C2A-A1AD-4309E624A99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Uniform Guidance: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Participant support costs</a:t>
            </a:r>
          </a:p>
        </p:txBody>
      </p:sp>
      <p:sp>
        <p:nvSpPr>
          <p:cNvPr id="3" name="Content Placeholder 2">
            <a:extLst>
              <a:ext uri="{FF2B5EF4-FFF2-40B4-BE49-F238E27FC236}">
                <a16:creationId xmlns:a16="http://schemas.microsoft.com/office/drawing/2014/main" id="{021C8BC2-FB7E-4FAC-8EE1-276BBF79B9B1}"/>
              </a:ext>
            </a:extLst>
          </p:cNvPr>
          <p:cNvSpPr>
            <a:spLocks noGrp="1"/>
          </p:cNvSpPr>
          <p:nvPr>
            <p:ph idx="1"/>
          </p:nvPr>
        </p:nvSpPr>
        <p:spPr>
          <a:xfrm>
            <a:off x="818712" y="2539014"/>
            <a:ext cx="10554574" cy="4172504"/>
          </a:xfrm>
        </p:spPr>
        <p:txBody>
          <a:bodyPr>
            <a:normAutofit/>
          </a:bodyPr>
          <a:lstStyle/>
          <a:p>
            <a:r>
              <a:rPr lang="en-US" sz="2200" b="1" dirty="0">
                <a:solidFill>
                  <a:schemeClr val="accent1">
                    <a:lumMod val="40000"/>
                    <a:lumOff val="60000"/>
                  </a:schemeClr>
                </a:solidFill>
                <a:latin typeface="Arial" panose="020B0604020202020204" pitchFamily="34" charset="0"/>
                <a:cs typeface="Arial" panose="020B0604020202020204" pitchFamily="34" charset="0"/>
              </a:rPr>
              <a:t>2 CFR 200.1 Participant Support Costs</a:t>
            </a:r>
            <a:br>
              <a:rPr lang="en-US" sz="2200" dirty="0">
                <a:latin typeface="Arial" panose="020B0604020202020204" pitchFamily="34" charset="0"/>
                <a:cs typeface="Arial" panose="020B0604020202020204" pitchFamily="34" charset="0"/>
              </a:rPr>
            </a:br>
            <a:r>
              <a:rPr lang="en-US" sz="2200" i="1" dirty="0">
                <a:latin typeface="Arial" panose="020B0604020202020204" pitchFamily="34" charset="0"/>
                <a:cs typeface="Arial" panose="020B0604020202020204" pitchFamily="34" charset="0"/>
              </a:rPr>
              <a:t>“Participant support costs means direct costs for items such as stipends or subsistence allowances, travel allowances, and registration fees paid to or on behalf of participants or trainees (but not employees) in connection with conferences, or training projects”</a:t>
            </a:r>
          </a:p>
          <a:p>
            <a:r>
              <a:rPr lang="en-US" sz="2200" b="1" dirty="0">
                <a:solidFill>
                  <a:schemeClr val="accent1">
                    <a:lumMod val="40000"/>
                    <a:lumOff val="60000"/>
                  </a:schemeClr>
                </a:solidFill>
                <a:latin typeface="Arial" panose="020B0604020202020204" pitchFamily="34" charset="0"/>
                <a:cs typeface="Arial" panose="020B0604020202020204" pitchFamily="34" charset="0"/>
              </a:rPr>
              <a:t>2 CFR 200.456 Participant Support Costs</a:t>
            </a:r>
            <a:br>
              <a:rPr lang="en-US" sz="2200" dirty="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a:t>
            </a:r>
            <a:r>
              <a:rPr lang="en-US" sz="2200" i="1" dirty="0">
                <a:latin typeface="Arial" panose="020B0604020202020204" pitchFamily="34" charset="0"/>
                <a:cs typeface="Arial" panose="020B0604020202020204" pitchFamily="34" charset="0"/>
              </a:rPr>
              <a:t>Participant support costs as defined in § 200.1 are allowable with the prior approval of the Federal awarding agency.”</a:t>
            </a:r>
          </a:p>
          <a:p>
            <a:r>
              <a:rPr lang="en-US" sz="2200" b="1" dirty="0">
                <a:solidFill>
                  <a:schemeClr val="accent1">
                    <a:lumMod val="40000"/>
                    <a:lumOff val="60000"/>
                  </a:schemeClr>
                </a:solidFill>
                <a:latin typeface="Arial" panose="020B0604020202020204" pitchFamily="34" charset="0"/>
                <a:cs typeface="Arial" panose="020B0604020202020204" pitchFamily="34" charset="0"/>
              </a:rPr>
              <a:t>Per 2 CFR 200.1 Modified Total Direct Cost</a:t>
            </a:r>
            <a:br>
              <a:rPr lang="en-US" sz="2200" dirty="0">
                <a:latin typeface="Arial" panose="020B0604020202020204" pitchFamily="34" charset="0"/>
                <a:cs typeface="Arial" panose="020B0604020202020204" pitchFamily="34" charset="0"/>
              </a:rPr>
            </a:br>
            <a:r>
              <a:rPr lang="en-US" sz="2200" i="1" dirty="0">
                <a:latin typeface="Arial" panose="020B0604020202020204" pitchFamily="34" charset="0"/>
                <a:cs typeface="Arial" panose="020B0604020202020204" pitchFamily="34" charset="0"/>
              </a:rPr>
              <a:t>Participant support costs (PSC) are excluded from the Modified Total Direct Cost (MTDC) Base</a:t>
            </a:r>
          </a:p>
          <a:p>
            <a:endParaRPr lang="en-US" i="1" dirty="0"/>
          </a:p>
          <a:p>
            <a:endParaRPr lang="en-US" dirty="0"/>
          </a:p>
        </p:txBody>
      </p:sp>
    </p:spTree>
    <p:extLst>
      <p:ext uri="{BB962C8B-B14F-4D97-AF65-F5344CB8AC3E}">
        <p14:creationId xmlns:p14="http://schemas.microsoft.com/office/powerpoint/2010/main" val="1919621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33CEAB-07C6-49B5-AC88-FD2DAB49E8D8}"/>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Who is a participant?</a:t>
            </a:r>
          </a:p>
        </p:txBody>
      </p:sp>
      <p:sp>
        <p:nvSpPr>
          <p:cNvPr id="3" name="Content Placeholder 2">
            <a:extLst>
              <a:ext uri="{FF2B5EF4-FFF2-40B4-BE49-F238E27FC236}">
                <a16:creationId xmlns:a16="http://schemas.microsoft.com/office/drawing/2014/main" id="{EAAFADA8-2D4D-4FF3-B08B-19ACA318A693}"/>
              </a:ext>
            </a:extLst>
          </p:cNvPr>
          <p:cNvSpPr>
            <a:spLocks noGrp="1"/>
          </p:cNvSpPr>
          <p:nvPr>
            <p:ph idx="1"/>
          </p:nvPr>
        </p:nvSpPr>
        <p:spPr>
          <a:xfrm>
            <a:off x="818712" y="2222287"/>
            <a:ext cx="10554574" cy="4311678"/>
          </a:xfrm>
        </p:spPr>
        <p:txBody>
          <a:bodyPr>
            <a:normAutofit lnSpcReduction="10000"/>
          </a:bodyPr>
          <a:lstStyle/>
          <a:p>
            <a:r>
              <a:rPr lang="en-US" sz="2200" dirty="0">
                <a:latin typeface="Arial" panose="020B0604020202020204" pitchFamily="34" charset="0"/>
                <a:cs typeface="Arial" panose="020B0604020202020204" pitchFamily="34" charset="0"/>
              </a:rPr>
              <a:t>A participant is defined as a </a:t>
            </a:r>
            <a:r>
              <a:rPr lang="en-US" sz="2200" b="1" i="1" dirty="0">
                <a:solidFill>
                  <a:schemeClr val="accent1">
                    <a:lumMod val="40000"/>
                    <a:lumOff val="6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non-employee</a:t>
            </a:r>
            <a:r>
              <a:rPr lang="en-US" sz="2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participating in a hands-on training program and educational experience, as defined by the Fair Labor Standards Act.  Participants are not required to provide any deliverables, other than meeting program requirements for the REU.</a:t>
            </a:r>
          </a:p>
          <a:p>
            <a:r>
              <a:rPr lang="en-US" sz="2200" dirty="0">
                <a:latin typeface="Arial" panose="020B0604020202020204" pitchFamily="34" charset="0"/>
                <a:cs typeface="Arial" panose="020B0604020202020204" pitchFamily="34" charset="0"/>
              </a:rPr>
              <a:t>Stipend is paid via a </a:t>
            </a:r>
            <a:r>
              <a:rPr lang="en-US" sz="2200" b="1" i="1" dirty="0">
                <a:solidFill>
                  <a:schemeClr val="accent1">
                    <a:lumMod val="40000"/>
                    <a:lumOff val="60000"/>
                  </a:schemeClr>
                </a:solidFill>
                <a:latin typeface="Arial" panose="020B0604020202020204" pitchFamily="34" charset="0"/>
                <a:cs typeface="Arial" panose="020B0604020202020204" pitchFamily="34" charset="0"/>
              </a:rPr>
              <a:t>fellowship</a:t>
            </a:r>
            <a:r>
              <a:rPr lang="en-US" sz="2200" b="1" dirty="0">
                <a:latin typeface="Arial" panose="020B0604020202020204" pitchFamily="34" charset="0"/>
                <a:cs typeface="Arial" panose="020B0604020202020204" pitchFamily="34" charset="0"/>
              </a:rPr>
              <a:t> </a:t>
            </a:r>
            <a:r>
              <a:rPr lang="en-US" sz="2200" dirty="0">
                <a:latin typeface="Arial" panose="020B0604020202020204" pitchFamily="34" charset="0"/>
                <a:cs typeface="Arial" panose="020B0604020202020204" pitchFamily="34" charset="0"/>
              </a:rPr>
              <a:t>and </a:t>
            </a:r>
            <a:r>
              <a:rPr lang="en-US" sz="2200" b="1" i="1" u="sng" dirty="0">
                <a:latin typeface="Arial" panose="020B0604020202020204" pitchFamily="34" charset="0"/>
                <a:cs typeface="Arial" panose="020B0604020202020204" pitchFamily="34" charset="0"/>
              </a:rPr>
              <a:t>not</a:t>
            </a:r>
            <a:r>
              <a:rPr lang="en-US" sz="2200" dirty="0">
                <a:latin typeface="Arial" panose="020B0604020202020204" pitchFamily="34" charset="0"/>
                <a:cs typeface="Arial" panose="020B0604020202020204" pitchFamily="34" charset="0"/>
              </a:rPr>
              <a:t> an employment salary/wage.  </a:t>
            </a:r>
          </a:p>
          <a:p>
            <a:r>
              <a:rPr lang="en-US" sz="2200" dirty="0">
                <a:latin typeface="Arial" panose="020B0604020202020204" pitchFamily="34" charset="0"/>
                <a:cs typeface="Arial" panose="020B0604020202020204" pitchFamily="34" charset="0"/>
              </a:rPr>
              <a:t>We can provide stipends, room &amp; board, meal plan and travel (in accordance with the sponsored project budget), as these are all qualified educational expenses.</a:t>
            </a:r>
          </a:p>
          <a:p>
            <a:r>
              <a:rPr lang="en-US" sz="2200" dirty="0">
                <a:latin typeface="Arial" panose="020B0604020202020204" pitchFamily="34" charset="0"/>
                <a:cs typeface="Arial" panose="020B0604020202020204" pitchFamily="34" charset="0"/>
              </a:rPr>
              <a:t>Eligible student participants must be U.S. Citizens, U.S. nationals or permanent residents of the United States.  An undergraduate student is a student who is enrolled in a degree program (part-time or full time) leading to a baccalaureate or associate degree.</a:t>
            </a:r>
          </a:p>
        </p:txBody>
      </p:sp>
    </p:spTree>
    <p:extLst>
      <p:ext uri="{BB962C8B-B14F-4D97-AF65-F5344CB8AC3E}">
        <p14:creationId xmlns:p14="http://schemas.microsoft.com/office/powerpoint/2010/main" val="223160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55A26-54C0-4461-AF35-9E334B18B731}"/>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NSF Stipend Guidelines</a:t>
            </a:r>
          </a:p>
        </p:txBody>
      </p:sp>
      <p:sp>
        <p:nvSpPr>
          <p:cNvPr id="3" name="Content Placeholder 2">
            <a:extLst>
              <a:ext uri="{FF2B5EF4-FFF2-40B4-BE49-F238E27FC236}">
                <a16:creationId xmlns:a16="http://schemas.microsoft.com/office/drawing/2014/main" id="{A11E9F23-495D-46B5-9DC6-F9E19A9DCD37}"/>
              </a:ext>
            </a:extLst>
          </p:cNvPr>
          <p:cNvSpPr>
            <a:spLocks noGrp="1"/>
          </p:cNvSpPr>
          <p:nvPr>
            <p:ph idx="1"/>
          </p:nvPr>
        </p:nvSpPr>
        <p:spPr>
          <a:xfrm>
            <a:off x="818712" y="2222287"/>
            <a:ext cx="10554574" cy="4506987"/>
          </a:xfrm>
        </p:spPr>
        <p:txBody>
          <a:bodyPr>
            <a:normAutofit/>
          </a:bodyPr>
          <a:lstStyle/>
          <a:p>
            <a:r>
              <a:rPr lang="en-US" sz="2200" b="1" i="1" dirty="0">
                <a:solidFill>
                  <a:schemeClr val="accent1">
                    <a:lumMod val="60000"/>
                    <a:lumOff val="40000"/>
                  </a:schemeClr>
                </a:solidFill>
                <a:latin typeface="Arial" panose="020B0604020202020204" pitchFamily="34" charset="0"/>
                <a:cs typeface="Arial" panose="020B0604020202020204" pitchFamily="34" charset="0"/>
              </a:rPr>
              <a:t>Stipend</a:t>
            </a:r>
            <a:r>
              <a:rPr lang="en-US" sz="2200" dirty="0">
                <a:latin typeface="Arial" panose="020B0604020202020204" pitchFamily="34" charset="0"/>
                <a:cs typeface="Arial" panose="020B0604020202020204" pitchFamily="34" charset="0"/>
              </a:rPr>
              <a:t> is the set amount of money to be paid directly to the participant.  The most recent NSF Research Experience for Undergraduates (REU) </a:t>
            </a:r>
            <a:r>
              <a:rPr lang="en-US" sz="2200" dirty="0">
                <a:latin typeface="Arial" panose="020B0604020202020204" pitchFamily="34" charset="0"/>
                <a:cs typeface="Arial" panose="020B0604020202020204" pitchFamily="34" charset="0"/>
                <a:hlinkClick r:id="rId2"/>
              </a:rPr>
              <a:t>solicitation</a:t>
            </a:r>
            <a:r>
              <a:rPr lang="en-US" sz="2200" dirty="0">
                <a:latin typeface="Arial" panose="020B0604020202020204" pitchFamily="34" charset="0"/>
                <a:cs typeface="Arial" panose="020B0604020202020204" pitchFamily="34" charset="0"/>
              </a:rPr>
              <a:t> states the following, “</a:t>
            </a:r>
            <a:r>
              <a:rPr lang="en-US" sz="2200" i="1" dirty="0">
                <a:latin typeface="Arial" panose="020B0604020202020204" pitchFamily="34" charset="0"/>
                <a:cs typeface="Arial" panose="020B0604020202020204" pitchFamily="34" charset="0"/>
              </a:rPr>
              <a:t>Student stipends for summer projects are expected to be comparable to those of REU Site participants, approximately </a:t>
            </a:r>
            <a:r>
              <a:rPr lang="en-US" sz="2200" b="1" i="1" dirty="0">
                <a:solidFill>
                  <a:schemeClr val="accent1">
                    <a:lumMod val="40000"/>
                    <a:lumOff val="60000"/>
                  </a:schemeClr>
                </a:solidFill>
                <a:latin typeface="Arial" panose="020B0604020202020204" pitchFamily="34" charset="0"/>
                <a:cs typeface="Arial" panose="020B0604020202020204" pitchFamily="34" charset="0"/>
              </a:rPr>
              <a:t>$600 per student per week</a:t>
            </a:r>
            <a:r>
              <a:rPr lang="en-US" sz="2200" i="1" dirty="0">
                <a:latin typeface="Arial" panose="020B0604020202020204" pitchFamily="34" charset="0"/>
                <a:cs typeface="Arial" panose="020B0604020202020204" pitchFamily="34" charset="0"/>
              </a:rPr>
              <a:t>. Other student costs include housing, meals, travel, and laboratory use fees and usually vary depending on location. Amounts for academic-year projects should be comparable on a pro rata basis.”</a:t>
            </a:r>
            <a:endParaRPr lang="en-US" sz="2200" i="1" dirty="0"/>
          </a:p>
        </p:txBody>
      </p:sp>
    </p:spTree>
    <p:extLst>
      <p:ext uri="{BB962C8B-B14F-4D97-AF65-F5344CB8AC3E}">
        <p14:creationId xmlns:p14="http://schemas.microsoft.com/office/powerpoint/2010/main" val="2162701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2E023-6FDF-4F19-8C34-68488BD68319}"/>
              </a:ext>
            </a:extLst>
          </p:cNvPr>
          <p:cNvSpPr>
            <a:spLocks noGrp="1"/>
          </p:cNvSpPr>
          <p:nvPr>
            <p:ph type="title"/>
          </p:nvPr>
        </p:nvSpPr>
        <p:spPr>
          <a:xfrm>
            <a:off x="497150" y="447188"/>
            <a:ext cx="10972800" cy="970450"/>
          </a:xfrm>
        </p:spPr>
        <p:txBody>
          <a:bodyPr/>
          <a:lstStyle/>
          <a:p>
            <a:r>
              <a:rPr lang="en-US" sz="3200" dirty="0"/>
              <a:t>Stipend Payments – Brown University Students  </a:t>
            </a:r>
            <a:br>
              <a:rPr lang="en-US" sz="3200" dirty="0"/>
            </a:br>
            <a:r>
              <a:rPr lang="en-US" sz="2400" dirty="0"/>
              <a:t>(Guidance below shared with departments by Controller’s Office, to be </a:t>
            </a:r>
            <a:br>
              <a:rPr lang="en-US" sz="2400" dirty="0"/>
            </a:br>
            <a:r>
              <a:rPr lang="en-US" sz="2400" dirty="0"/>
              <a:t>reinforced by OSP as of FY 23)</a:t>
            </a:r>
          </a:p>
        </p:txBody>
      </p:sp>
      <p:sp>
        <p:nvSpPr>
          <p:cNvPr id="3" name="Content Placeholder 2">
            <a:extLst>
              <a:ext uri="{FF2B5EF4-FFF2-40B4-BE49-F238E27FC236}">
                <a16:creationId xmlns:a16="http://schemas.microsoft.com/office/drawing/2014/main" id="{765ED6C6-E392-4D76-8A87-CE85A1A5B528}"/>
              </a:ext>
            </a:extLst>
          </p:cNvPr>
          <p:cNvSpPr>
            <a:spLocks noGrp="1"/>
          </p:cNvSpPr>
          <p:nvPr>
            <p:ph idx="1"/>
          </p:nvPr>
        </p:nvSpPr>
        <p:spPr>
          <a:xfrm>
            <a:off x="818712" y="1713391"/>
            <a:ext cx="10554574" cy="5228948"/>
          </a:xfrm>
        </p:spPr>
        <p:txBody>
          <a:bodyPr>
            <a:normAutofit/>
          </a:bodyPr>
          <a:lstStyle/>
          <a:p>
            <a:pPr marL="0" lvl="0" indent="0">
              <a:buClr>
                <a:srgbClr val="00C6BB"/>
              </a:buClr>
              <a:buNone/>
            </a:pPr>
            <a:endParaRPr lang="en-US" sz="2100" dirty="0">
              <a:solidFill>
                <a:srgbClr val="00C6BB">
                  <a:lumMod val="60000"/>
                  <a:lumOff val="40000"/>
                </a:srgbClr>
              </a:solidFill>
              <a:latin typeface="Arial" panose="020B0604020202020204" pitchFamily="34" charset="0"/>
              <a:cs typeface="Arial" panose="020B0604020202020204" pitchFamily="34" charset="0"/>
            </a:endParaRPr>
          </a:p>
          <a:p>
            <a:pPr lvl="0">
              <a:buClr>
                <a:srgbClr val="00C6BB"/>
              </a:buClr>
            </a:pPr>
            <a:r>
              <a:rPr lang="en-US" sz="2200" b="1" i="1" dirty="0">
                <a:solidFill>
                  <a:srgbClr val="00C6BB">
                    <a:lumMod val="60000"/>
                    <a:lumOff val="40000"/>
                  </a:srgbClr>
                </a:solidFill>
                <a:latin typeface="Arial" panose="020B0604020202020204" pitchFamily="34" charset="0"/>
                <a:cs typeface="Arial" panose="020B0604020202020204" pitchFamily="34" charset="0"/>
              </a:rPr>
              <a:t>For Brown REUs</a:t>
            </a:r>
            <a:r>
              <a:rPr lang="en-US" sz="2200" dirty="0">
                <a:solidFill>
                  <a:prstClr val="white"/>
                </a:solidFill>
                <a:latin typeface="Arial" panose="020B0604020202020204" pitchFamily="34" charset="0"/>
                <a:cs typeface="Arial" panose="020B0604020202020204" pitchFamily="34" charset="0"/>
              </a:rPr>
              <a:t>:  Payments are made via </a:t>
            </a:r>
            <a:r>
              <a:rPr lang="en-US" sz="2200" b="1" i="1" dirty="0">
                <a:solidFill>
                  <a:srgbClr val="00C6BB">
                    <a:lumMod val="60000"/>
                    <a:lumOff val="40000"/>
                  </a:srgbClr>
                </a:solidFill>
                <a:latin typeface="Arial" panose="020B0604020202020204" pitchFamily="34" charset="0"/>
                <a:cs typeface="Arial" panose="020B0604020202020204" pitchFamily="34" charset="0"/>
              </a:rPr>
              <a:t>activity pay</a:t>
            </a:r>
            <a:r>
              <a:rPr lang="en-US" sz="2200" i="1" dirty="0">
                <a:solidFill>
                  <a:srgbClr val="00C6BB">
                    <a:lumMod val="60000"/>
                    <a:lumOff val="40000"/>
                  </a:srgbClr>
                </a:solidFill>
                <a:latin typeface="Arial" panose="020B0604020202020204" pitchFamily="34" charset="0"/>
                <a:cs typeface="Arial" panose="020B0604020202020204" pitchFamily="34" charset="0"/>
              </a:rPr>
              <a:t> </a:t>
            </a:r>
            <a:r>
              <a:rPr lang="en-US" sz="2200" dirty="0">
                <a:solidFill>
                  <a:prstClr val="white"/>
                </a:solidFill>
                <a:latin typeface="Arial" panose="020B0604020202020204" pitchFamily="34" charset="0"/>
                <a:cs typeface="Arial" panose="020B0604020202020204" pitchFamily="34" charset="0"/>
              </a:rPr>
              <a:t>as an undergraduate fellowship payment through </a:t>
            </a:r>
            <a:r>
              <a:rPr lang="en-US" sz="2200" b="1" i="1" dirty="0" err="1">
                <a:solidFill>
                  <a:schemeClr val="accent1">
                    <a:lumMod val="60000"/>
                    <a:lumOff val="40000"/>
                  </a:schemeClr>
                </a:solidFill>
                <a:latin typeface="Arial" panose="020B0604020202020204" pitchFamily="34" charset="0"/>
                <a:cs typeface="Arial" panose="020B0604020202020204" pitchFamily="34" charset="0"/>
                <a:hlinkClick r:id="rId2"/>
              </a:rPr>
              <a:t>UFunds</a:t>
            </a:r>
            <a:r>
              <a:rPr lang="en-US" sz="2200" dirty="0">
                <a:solidFill>
                  <a:prstClr val="white"/>
                </a:solidFill>
                <a:latin typeface="Arial" panose="020B0604020202020204" pitchFamily="34" charset="0"/>
                <a:cs typeface="Arial" panose="020B0604020202020204" pitchFamily="34" charset="0"/>
              </a:rPr>
              <a:t>.   If the department does not have access to </a:t>
            </a:r>
            <a:r>
              <a:rPr lang="en-US" sz="2200" dirty="0" err="1">
                <a:solidFill>
                  <a:prstClr val="white"/>
                </a:solidFill>
                <a:latin typeface="Arial" panose="020B0604020202020204" pitchFamily="34" charset="0"/>
                <a:cs typeface="Arial" panose="020B0604020202020204" pitchFamily="34" charset="0"/>
              </a:rPr>
              <a:t>Ufunds</a:t>
            </a:r>
            <a:r>
              <a:rPr lang="en-US" sz="2200" dirty="0">
                <a:solidFill>
                  <a:prstClr val="white"/>
                </a:solidFill>
                <a:latin typeface="Arial" panose="020B0604020202020204" pitchFamily="34" charset="0"/>
                <a:cs typeface="Arial" panose="020B0604020202020204" pitchFamily="34" charset="0"/>
              </a:rPr>
              <a:t>, then these payments should be processed with the assistance of Sarah Peri’s Financial Operations team, by emailing </a:t>
            </a:r>
            <a:r>
              <a:rPr lang="en-US" sz="2200" b="1" dirty="0">
                <a:solidFill>
                  <a:srgbClr val="00C6BB">
                    <a:lumMod val="60000"/>
                    <a:lumOff val="40000"/>
                  </a:srgbClr>
                </a:solidFill>
                <a:latin typeface="Arial" panose="020B0604020202020204" pitchFamily="34" charset="0"/>
                <a:cs typeface="Arial" panose="020B0604020202020204" pitchFamily="34" charset="0"/>
              </a:rPr>
              <a:t>mary_financialhr_transaction@brown.edu </a:t>
            </a:r>
          </a:p>
          <a:p>
            <a:pPr lvl="1">
              <a:buClr>
                <a:srgbClr val="00C6BB"/>
              </a:buClr>
            </a:pPr>
            <a:r>
              <a:rPr lang="en-US" sz="2200" dirty="0">
                <a:solidFill>
                  <a:prstClr val="white"/>
                </a:solidFill>
                <a:latin typeface="Arial" panose="020B0604020202020204" pitchFamily="34" charset="0"/>
                <a:cs typeface="Arial" panose="020B0604020202020204" pitchFamily="34" charset="0"/>
              </a:rPr>
              <a:t>Stipends will post as payroll transaction using </a:t>
            </a:r>
            <a:r>
              <a:rPr lang="en-US" sz="2200" b="1" dirty="0">
                <a:solidFill>
                  <a:schemeClr val="accent1">
                    <a:lumMod val="40000"/>
                    <a:lumOff val="60000"/>
                  </a:schemeClr>
                </a:solidFill>
                <a:latin typeface="Arial" panose="020B0604020202020204" pitchFamily="34" charset="0"/>
                <a:cs typeface="Arial" panose="020B0604020202020204" pitchFamily="34" charset="0"/>
              </a:rPr>
              <a:t>LA 65050: Other Undergraduate Aid / Undergraduate Fellowship (5360) spend category</a:t>
            </a:r>
          </a:p>
          <a:p>
            <a:pPr lvl="1">
              <a:buClr>
                <a:srgbClr val="00C6BB"/>
              </a:buClr>
            </a:pPr>
            <a:r>
              <a:rPr lang="en-US" sz="2200" dirty="0">
                <a:solidFill>
                  <a:prstClr val="white"/>
                </a:solidFill>
                <a:latin typeface="Arial" panose="020B0604020202020204" pitchFamily="34" charset="0"/>
                <a:cs typeface="Arial" panose="020B0604020202020204" pitchFamily="34" charset="0"/>
              </a:rPr>
              <a:t>These payments are </a:t>
            </a:r>
            <a:r>
              <a:rPr lang="en-US" sz="2200" i="1" u="sng" dirty="0">
                <a:solidFill>
                  <a:prstClr val="white"/>
                </a:solidFill>
                <a:latin typeface="Arial" panose="020B0604020202020204" pitchFamily="34" charset="0"/>
                <a:cs typeface="Arial" panose="020B0604020202020204" pitchFamily="34" charset="0"/>
              </a:rPr>
              <a:t>not typical payroll</a:t>
            </a:r>
            <a:r>
              <a:rPr lang="en-US" sz="2200" dirty="0">
                <a:solidFill>
                  <a:prstClr val="white"/>
                </a:solidFill>
                <a:latin typeface="Arial" panose="020B0604020202020204" pitchFamily="34" charset="0"/>
                <a:cs typeface="Arial" panose="020B0604020202020204" pitchFamily="34" charset="0"/>
              </a:rPr>
              <a:t>, related to a Position/Job.  Therefore, if a cost transfer is needed, it cannot be processed with a PAA.  Instead, it needs to be processed as a </a:t>
            </a:r>
            <a:r>
              <a:rPr lang="en-US" sz="2200" b="1" i="1" dirty="0">
                <a:solidFill>
                  <a:prstClr val="white"/>
                </a:solidFill>
                <a:latin typeface="Arial" panose="020B0604020202020204" pitchFamily="34" charset="0"/>
                <a:cs typeface="Arial" panose="020B0604020202020204" pitchFamily="34" charset="0"/>
              </a:rPr>
              <a:t>cost transfer journal</a:t>
            </a:r>
            <a:r>
              <a:rPr lang="en-US" sz="2200" dirty="0">
                <a:solidFill>
                  <a:prstClr val="white"/>
                </a:solidFill>
                <a:latin typeface="Arial" panose="020B060402020202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1533943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2E023-6FDF-4F19-8C34-68488BD68319}"/>
              </a:ext>
            </a:extLst>
          </p:cNvPr>
          <p:cNvSpPr>
            <a:spLocks noGrp="1"/>
          </p:cNvSpPr>
          <p:nvPr>
            <p:ph type="title"/>
          </p:nvPr>
        </p:nvSpPr>
        <p:spPr>
          <a:xfrm>
            <a:off x="497150" y="447188"/>
            <a:ext cx="10972800" cy="970450"/>
          </a:xfrm>
        </p:spPr>
        <p:txBody>
          <a:bodyPr/>
          <a:lstStyle/>
          <a:p>
            <a:r>
              <a:rPr lang="en-US" sz="3200" dirty="0"/>
              <a:t>Stipend Payments – Non-Brown Students  </a:t>
            </a:r>
            <a:br>
              <a:rPr lang="en-US" sz="3200" dirty="0"/>
            </a:br>
            <a:r>
              <a:rPr lang="en-US" sz="2400" dirty="0"/>
              <a:t>(Guidance below shared with departments by Controller’s office, to be </a:t>
            </a:r>
            <a:br>
              <a:rPr lang="en-US" sz="2400" dirty="0"/>
            </a:br>
            <a:r>
              <a:rPr lang="en-US" sz="2400" dirty="0"/>
              <a:t>reinforced by OSP as of FY 23)</a:t>
            </a:r>
          </a:p>
        </p:txBody>
      </p:sp>
      <p:sp>
        <p:nvSpPr>
          <p:cNvPr id="3" name="Content Placeholder 2">
            <a:extLst>
              <a:ext uri="{FF2B5EF4-FFF2-40B4-BE49-F238E27FC236}">
                <a16:creationId xmlns:a16="http://schemas.microsoft.com/office/drawing/2014/main" id="{765ED6C6-E392-4D76-8A87-CE85A1A5B528}"/>
              </a:ext>
            </a:extLst>
          </p:cNvPr>
          <p:cNvSpPr>
            <a:spLocks noGrp="1"/>
          </p:cNvSpPr>
          <p:nvPr>
            <p:ph idx="1"/>
          </p:nvPr>
        </p:nvSpPr>
        <p:spPr>
          <a:xfrm>
            <a:off x="818712" y="2537717"/>
            <a:ext cx="10554574" cy="2229492"/>
          </a:xfrm>
        </p:spPr>
        <p:txBody>
          <a:bodyPr>
            <a:normAutofit/>
          </a:bodyPr>
          <a:lstStyle/>
          <a:p>
            <a:pPr lvl="0">
              <a:buClr>
                <a:srgbClr val="00C6BB"/>
              </a:buClr>
            </a:pPr>
            <a:r>
              <a:rPr lang="en-US" sz="2200" b="1" i="1" dirty="0">
                <a:solidFill>
                  <a:srgbClr val="00C6BB">
                    <a:lumMod val="60000"/>
                    <a:lumOff val="40000"/>
                  </a:srgbClr>
                </a:solidFill>
                <a:latin typeface="Arial" panose="020B0604020202020204" pitchFamily="34" charset="0"/>
                <a:cs typeface="Arial" panose="020B0604020202020204" pitchFamily="34" charset="0"/>
              </a:rPr>
              <a:t>For Non-Brown REUs</a:t>
            </a:r>
            <a:r>
              <a:rPr lang="en-US" sz="2200" dirty="0">
                <a:solidFill>
                  <a:prstClr val="white"/>
                </a:solidFill>
                <a:latin typeface="Arial" panose="020B0604020202020204" pitchFamily="34" charset="0"/>
                <a:cs typeface="Arial" panose="020B0604020202020204" pitchFamily="34" charset="0"/>
              </a:rPr>
              <a:t>:  Process via Supplier Invoice, attaching the Visiting Research/Scholar Form;   Stipends will post to </a:t>
            </a:r>
            <a:r>
              <a:rPr lang="en-US" sz="2200" b="1" dirty="0">
                <a:solidFill>
                  <a:schemeClr val="accent1">
                    <a:lumMod val="40000"/>
                    <a:lumOff val="60000"/>
                  </a:schemeClr>
                </a:solidFill>
                <a:latin typeface="Arial" panose="020B0604020202020204" pitchFamily="34" charset="0"/>
                <a:cs typeface="Arial" panose="020B0604020202020204" pitchFamily="34" charset="0"/>
              </a:rPr>
              <a:t>LA 80000: Other Expenses / Visiting Researcher/Scholar (9665) spend category</a:t>
            </a:r>
          </a:p>
          <a:p>
            <a:endParaRPr lang="en-US" dirty="0"/>
          </a:p>
        </p:txBody>
      </p:sp>
    </p:spTree>
    <p:extLst>
      <p:ext uri="{BB962C8B-B14F-4D97-AF65-F5344CB8AC3E}">
        <p14:creationId xmlns:p14="http://schemas.microsoft.com/office/powerpoint/2010/main" val="10652847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Quotable</Template>
  <TotalTime>71</TotalTime>
  <Words>575</Words>
  <Application>Microsoft Office PowerPoint</Application>
  <PresentationFormat>Widescreen</PresentationFormat>
  <Paragraphs>19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Century Gothic</vt:lpstr>
      <vt:lpstr>Wingdings 2</vt:lpstr>
      <vt:lpstr>Quotable</vt:lpstr>
      <vt:lpstr>Managing Participant Support Costs – Research Experience for Undergraduates (REU)</vt:lpstr>
      <vt:lpstr>Uniform Guidance:  Participant support costs</vt:lpstr>
      <vt:lpstr>Who is a participant?</vt:lpstr>
      <vt:lpstr>NSF Stipend Guidelines</vt:lpstr>
      <vt:lpstr>Stipend Payments – Brown University Students   (Guidance below shared with departments by Controller’s Office, to be  reinforced by OSP as of FY 23)</vt:lpstr>
      <vt:lpstr>Stipend Payments – Non-Brown Students   (Guidance below shared with departments by Controller’s office, to be  reinforced by OSP as of FY 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Participant Support Costs at Brown University</dc:title>
  <dc:creator>Cavanaugh, Kimberley</dc:creator>
  <cp:lastModifiedBy>Cavanaugh, Kimberley</cp:lastModifiedBy>
  <cp:revision>11</cp:revision>
  <dcterms:created xsi:type="dcterms:W3CDTF">2022-07-19T18:16:13Z</dcterms:created>
  <dcterms:modified xsi:type="dcterms:W3CDTF">2022-08-05T15:59:19Z</dcterms:modified>
</cp:coreProperties>
</file>